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8" r:id="rId10"/>
    <p:sldId id="264" r:id="rId11"/>
    <p:sldId id="265" r:id="rId12"/>
    <p:sldId id="266" r:id="rId13"/>
    <p:sldId id="267" r:id="rId14"/>
    <p:sldId id="274" r:id="rId15"/>
    <p:sldId id="269" r:id="rId16"/>
    <p:sldId id="270" r:id="rId17"/>
    <p:sldId id="271" r:id="rId18"/>
    <p:sldId id="275" r:id="rId19"/>
    <p:sldId id="272" r:id="rId20"/>
    <p:sldId id="273" r:id="rId21"/>
    <p:sldId id="276" r:id="rId22"/>
    <p:sldId id="277" r:id="rId23"/>
    <p:sldId id="278" r:id="rId24"/>
    <p:sldId id="279" r:id="rId25"/>
    <p:sldId id="280" r:id="rId26"/>
    <p:sldId id="281" r:id="rId27"/>
    <p:sldId id="283" r:id="rId28"/>
    <p:sldId id="285" r:id="rId29"/>
    <p:sldId id="286" r:id="rId30"/>
    <p:sldId id="284"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1" r:id="rId45"/>
    <p:sldId id="300" r:id="rId46"/>
    <p:sldId id="302"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89" d="100"/>
          <a:sy n="89" d="100"/>
        </p:scale>
        <p:origin x="162"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AU"/>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4B80FC0B-60BB-4E01-A632-E30355A40DAE}" type="datetimeFigureOut">
              <a:rPr lang="en-AU" smtClean="0"/>
              <a:t>22/04/2014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850B00D-8427-439D-AB31-1AC8F3A3B117}" type="slidenum">
              <a:rPr lang="en-AU" smtClean="0"/>
              <a:t>‹#›</a:t>
            </a:fld>
            <a:endParaRPr lang="en-AU"/>
          </a:p>
        </p:txBody>
      </p:sp>
    </p:spTree>
    <p:extLst>
      <p:ext uri="{BB962C8B-B14F-4D97-AF65-F5344CB8AC3E}">
        <p14:creationId xmlns:p14="http://schemas.microsoft.com/office/powerpoint/2010/main" val="15586004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4B80FC0B-60BB-4E01-A632-E30355A40DAE}" type="datetimeFigureOut">
              <a:rPr lang="en-AU" smtClean="0"/>
              <a:t>22/04/2014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850B00D-8427-439D-AB31-1AC8F3A3B117}" type="slidenum">
              <a:rPr lang="en-AU" smtClean="0"/>
              <a:t>‹#›</a:t>
            </a:fld>
            <a:endParaRPr lang="en-AU"/>
          </a:p>
        </p:txBody>
      </p:sp>
    </p:spTree>
    <p:extLst>
      <p:ext uri="{BB962C8B-B14F-4D97-AF65-F5344CB8AC3E}">
        <p14:creationId xmlns:p14="http://schemas.microsoft.com/office/powerpoint/2010/main" val="15896064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4B80FC0B-60BB-4E01-A632-E30355A40DAE}" type="datetimeFigureOut">
              <a:rPr lang="en-AU" smtClean="0"/>
              <a:t>22/04/2014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850B00D-8427-439D-AB31-1AC8F3A3B117}" type="slidenum">
              <a:rPr lang="en-AU" smtClean="0"/>
              <a:t>‹#›</a:t>
            </a:fld>
            <a:endParaRPr lang="en-AU"/>
          </a:p>
        </p:txBody>
      </p:sp>
    </p:spTree>
    <p:extLst>
      <p:ext uri="{BB962C8B-B14F-4D97-AF65-F5344CB8AC3E}">
        <p14:creationId xmlns:p14="http://schemas.microsoft.com/office/powerpoint/2010/main" val="34559870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4B80FC0B-60BB-4E01-A632-E30355A40DAE}" type="datetimeFigureOut">
              <a:rPr lang="en-AU" smtClean="0"/>
              <a:t>22/04/2014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850B00D-8427-439D-AB31-1AC8F3A3B117}" type="slidenum">
              <a:rPr lang="en-AU" smtClean="0"/>
              <a:t>‹#›</a:t>
            </a:fld>
            <a:endParaRPr lang="en-AU"/>
          </a:p>
        </p:txBody>
      </p:sp>
    </p:spTree>
    <p:extLst>
      <p:ext uri="{BB962C8B-B14F-4D97-AF65-F5344CB8AC3E}">
        <p14:creationId xmlns:p14="http://schemas.microsoft.com/office/powerpoint/2010/main" val="324021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AU"/>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80FC0B-60BB-4E01-A632-E30355A40DAE}" type="datetimeFigureOut">
              <a:rPr lang="en-AU" smtClean="0"/>
              <a:t>22/04/2014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850B00D-8427-439D-AB31-1AC8F3A3B117}" type="slidenum">
              <a:rPr lang="en-AU" smtClean="0"/>
              <a:t>‹#›</a:t>
            </a:fld>
            <a:endParaRPr lang="en-AU"/>
          </a:p>
        </p:txBody>
      </p:sp>
    </p:spTree>
    <p:extLst>
      <p:ext uri="{BB962C8B-B14F-4D97-AF65-F5344CB8AC3E}">
        <p14:creationId xmlns:p14="http://schemas.microsoft.com/office/powerpoint/2010/main" val="4315893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4B80FC0B-60BB-4E01-A632-E30355A40DAE}" type="datetimeFigureOut">
              <a:rPr lang="en-AU" smtClean="0"/>
              <a:t>22/04/2014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850B00D-8427-439D-AB31-1AC8F3A3B117}" type="slidenum">
              <a:rPr lang="en-AU" smtClean="0"/>
              <a:t>‹#›</a:t>
            </a:fld>
            <a:endParaRPr lang="en-AU"/>
          </a:p>
        </p:txBody>
      </p:sp>
    </p:spTree>
    <p:extLst>
      <p:ext uri="{BB962C8B-B14F-4D97-AF65-F5344CB8AC3E}">
        <p14:creationId xmlns:p14="http://schemas.microsoft.com/office/powerpoint/2010/main" val="3504156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AU"/>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4B80FC0B-60BB-4E01-A632-E30355A40DAE}" type="datetimeFigureOut">
              <a:rPr lang="en-AU" smtClean="0"/>
              <a:t>22/04/2014</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8850B00D-8427-439D-AB31-1AC8F3A3B117}" type="slidenum">
              <a:rPr lang="en-AU" smtClean="0"/>
              <a:t>‹#›</a:t>
            </a:fld>
            <a:endParaRPr lang="en-AU"/>
          </a:p>
        </p:txBody>
      </p:sp>
    </p:spTree>
    <p:extLst>
      <p:ext uri="{BB962C8B-B14F-4D97-AF65-F5344CB8AC3E}">
        <p14:creationId xmlns:p14="http://schemas.microsoft.com/office/powerpoint/2010/main" val="23863332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4B80FC0B-60BB-4E01-A632-E30355A40DAE}" type="datetimeFigureOut">
              <a:rPr lang="en-AU" smtClean="0"/>
              <a:t>22/04/2014</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8850B00D-8427-439D-AB31-1AC8F3A3B117}" type="slidenum">
              <a:rPr lang="en-AU" smtClean="0"/>
              <a:t>‹#›</a:t>
            </a:fld>
            <a:endParaRPr lang="en-AU"/>
          </a:p>
        </p:txBody>
      </p:sp>
    </p:spTree>
    <p:extLst>
      <p:ext uri="{BB962C8B-B14F-4D97-AF65-F5344CB8AC3E}">
        <p14:creationId xmlns:p14="http://schemas.microsoft.com/office/powerpoint/2010/main" val="10554186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80FC0B-60BB-4E01-A632-E30355A40DAE}" type="datetimeFigureOut">
              <a:rPr lang="en-AU" smtClean="0"/>
              <a:t>22/04/2014</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8850B00D-8427-439D-AB31-1AC8F3A3B117}" type="slidenum">
              <a:rPr lang="en-AU" smtClean="0"/>
              <a:t>‹#›</a:t>
            </a:fld>
            <a:endParaRPr lang="en-AU"/>
          </a:p>
        </p:txBody>
      </p:sp>
    </p:spTree>
    <p:extLst>
      <p:ext uri="{BB962C8B-B14F-4D97-AF65-F5344CB8AC3E}">
        <p14:creationId xmlns:p14="http://schemas.microsoft.com/office/powerpoint/2010/main" val="23359773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AU"/>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80FC0B-60BB-4E01-A632-E30355A40DAE}" type="datetimeFigureOut">
              <a:rPr lang="en-AU" smtClean="0"/>
              <a:t>22/04/2014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850B00D-8427-439D-AB31-1AC8F3A3B117}" type="slidenum">
              <a:rPr lang="en-AU" smtClean="0"/>
              <a:t>‹#›</a:t>
            </a:fld>
            <a:endParaRPr lang="en-AU"/>
          </a:p>
        </p:txBody>
      </p:sp>
    </p:spTree>
    <p:extLst>
      <p:ext uri="{BB962C8B-B14F-4D97-AF65-F5344CB8AC3E}">
        <p14:creationId xmlns:p14="http://schemas.microsoft.com/office/powerpoint/2010/main" val="4719588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AU"/>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80FC0B-60BB-4E01-A632-E30355A40DAE}" type="datetimeFigureOut">
              <a:rPr lang="en-AU" smtClean="0"/>
              <a:t>22/04/2014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850B00D-8427-439D-AB31-1AC8F3A3B117}" type="slidenum">
              <a:rPr lang="en-AU" smtClean="0"/>
              <a:t>‹#›</a:t>
            </a:fld>
            <a:endParaRPr lang="en-AU"/>
          </a:p>
        </p:txBody>
      </p:sp>
    </p:spTree>
    <p:extLst>
      <p:ext uri="{BB962C8B-B14F-4D97-AF65-F5344CB8AC3E}">
        <p14:creationId xmlns:p14="http://schemas.microsoft.com/office/powerpoint/2010/main" val="8163928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80FC0B-60BB-4E01-A632-E30355A40DAE}" type="datetimeFigureOut">
              <a:rPr lang="en-AU" smtClean="0"/>
              <a:t>22/04/2014</a:t>
            </a:fld>
            <a:endParaRPr lang="en-A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50B00D-8427-439D-AB31-1AC8F3A3B117}" type="slidenum">
              <a:rPr lang="en-AU" smtClean="0"/>
              <a:t>‹#›</a:t>
            </a:fld>
            <a:endParaRPr lang="en-AU"/>
          </a:p>
        </p:txBody>
      </p:sp>
    </p:spTree>
    <p:extLst>
      <p:ext uri="{BB962C8B-B14F-4D97-AF65-F5344CB8AC3E}">
        <p14:creationId xmlns:p14="http://schemas.microsoft.com/office/powerpoint/2010/main" val="31695780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catalog.slsa.sa.gov.au/record=b2075670" TargetMode="External"/><Relationship Id="rId1" Type="http://schemas.openxmlformats.org/officeDocument/2006/relationships/slideLayout" Target="../slideLayouts/slideLayout7.xml"/><Relationship Id="rId4" Type="http://schemas.openxmlformats.org/officeDocument/2006/relationships/hyperlink" Target="http://www.asap.unimelb.edu.au/bsparcs/exhib/nobel/braggl.htm"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 Id="rId4" Type="http://schemas.openxmlformats.org/officeDocument/2006/relationships/hyperlink" Target="http://www.nobelprize.org/nobel_prizes/physics/laureates/1915/index.html"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en.wikipedia.org/wiki/Nobel_Prize" TargetMode="External"/><Relationship Id="rId2" Type="http://schemas.openxmlformats.org/officeDocument/2006/relationships/hyperlink" Target="http://en.wikipedia.org/wiki/Australian" TargetMode="External"/><Relationship Id="rId1" Type="http://schemas.openxmlformats.org/officeDocument/2006/relationships/slideLayout" Target="../slideLayouts/slideLayout7.xml"/><Relationship Id="rId6" Type="http://schemas.openxmlformats.org/officeDocument/2006/relationships/hyperlink" Target="http://en.wikipedia.org/wiki/William_Henry_Bragg" TargetMode="External"/><Relationship Id="rId5" Type="http://schemas.openxmlformats.org/officeDocument/2006/relationships/hyperlink" Target="http://en.wikipedia.org/wiki/William_Lawrence_Bragg" TargetMode="External"/><Relationship Id="rId4" Type="http://schemas.openxmlformats.org/officeDocument/2006/relationships/hyperlink" Target="http://en.wikipedia.org/wiki/Physiology_or_Medicine" TargetMode="External"/></Relationships>
</file>

<file path=ppt/slides/_rels/slide20.xml.rels><?xml version="1.0" encoding="UTF-8" standalone="yes"?>
<Relationships xmlns="http://schemas.openxmlformats.org/package/2006/relationships"><Relationship Id="rId2" Type="http://schemas.openxmlformats.org/officeDocument/2006/relationships/hyperlink" Target="http://riaus.org.au/people/william-lawrence-bragg/" TargetMode="Externa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7.xml"/><Relationship Id="rId4" Type="http://schemas.openxmlformats.org/officeDocument/2006/relationships/image" Target="../media/image18.jpg"/></Relationships>
</file>

<file path=ppt/slides/_rels/slide2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hyperlink" Target="http://en.wikipedia.org/wiki/Chromosomes" TargetMode="External"/><Relationship Id="rId13" Type="http://schemas.openxmlformats.org/officeDocument/2006/relationships/hyperlink" Target="http://en.wikipedia.org/wiki/Bacterium" TargetMode="External"/><Relationship Id="rId18" Type="http://schemas.openxmlformats.org/officeDocument/2006/relationships/hyperlink" Target="http://en.wikipedia.org/wiki/List_of_Australian_Nobel_Laureates#cite_note-4" TargetMode="External"/><Relationship Id="rId26" Type="http://schemas.openxmlformats.org/officeDocument/2006/relationships/hyperlink" Target="http://en.wikipedia.org/wiki/John_F._Nash,_Jr." TargetMode="External"/><Relationship Id="rId3" Type="http://schemas.openxmlformats.org/officeDocument/2006/relationships/hyperlink" Target="http://en.wikipedia.org/wiki/Accelerating_expansion_of_the_Universe" TargetMode="External"/><Relationship Id="rId21" Type="http://schemas.openxmlformats.org/officeDocument/2006/relationships/hyperlink" Target="http://en.wikipedia.org/wiki/Immune" TargetMode="External"/><Relationship Id="rId7" Type="http://schemas.openxmlformats.org/officeDocument/2006/relationships/hyperlink" Target="http://en.wikipedia.org/wiki/Elizabeth_Blackburn" TargetMode="External"/><Relationship Id="rId12" Type="http://schemas.openxmlformats.org/officeDocument/2006/relationships/hyperlink" Target="http://en.wikipedia.org/wiki/Jack_W._Szostak" TargetMode="External"/><Relationship Id="rId17" Type="http://schemas.openxmlformats.org/officeDocument/2006/relationships/hyperlink" Target="http://en.wikipedia.org/wiki/J._Robin_Warren" TargetMode="External"/><Relationship Id="rId25" Type="http://schemas.openxmlformats.org/officeDocument/2006/relationships/hyperlink" Target="http://en.wikipedia.org/wiki/Non-cooperative_game" TargetMode="External"/><Relationship Id="rId2" Type="http://schemas.openxmlformats.org/officeDocument/2006/relationships/hyperlink" Target="http://en.wikipedia.org/wiki/Brian_Schmidt" TargetMode="External"/><Relationship Id="rId16" Type="http://schemas.openxmlformats.org/officeDocument/2006/relationships/hyperlink" Target="http://en.wikipedia.org/wiki/Peptic_ulcer_disease" TargetMode="External"/><Relationship Id="rId20" Type="http://schemas.openxmlformats.org/officeDocument/2006/relationships/hyperlink" Target="http://en.wikipedia.org/wiki/Peter_C._Doherty" TargetMode="External"/><Relationship Id="rId29" Type="http://schemas.openxmlformats.org/officeDocument/2006/relationships/hyperlink" Target="http://en.wikipedia.org/wiki/Stereochemistry" TargetMode="External"/><Relationship Id="rId1" Type="http://schemas.openxmlformats.org/officeDocument/2006/relationships/slideLayout" Target="../slideLayouts/slideLayout7.xml"/><Relationship Id="rId6" Type="http://schemas.openxmlformats.org/officeDocument/2006/relationships/hyperlink" Target="http://en.wikipedia.org/wiki/Adam_G._Riess" TargetMode="External"/><Relationship Id="rId11" Type="http://schemas.openxmlformats.org/officeDocument/2006/relationships/hyperlink" Target="http://en.wikipedia.org/wiki/Carol_W._Greider" TargetMode="External"/><Relationship Id="rId24" Type="http://schemas.openxmlformats.org/officeDocument/2006/relationships/hyperlink" Target="http://en.wikipedia.org/wiki/Equilibria" TargetMode="External"/><Relationship Id="rId32" Type="http://schemas.openxmlformats.org/officeDocument/2006/relationships/hyperlink" Target="http://en.wikipedia.org/wiki/Patrick_White" TargetMode="External"/><Relationship Id="rId5" Type="http://schemas.openxmlformats.org/officeDocument/2006/relationships/hyperlink" Target="http://en.wikipedia.org/wiki/Saul_Perlmutter" TargetMode="External"/><Relationship Id="rId15" Type="http://schemas.openxmlformats.org/officeDocument/2006/relationships/hyperlink" Target="http://en.wikipedia.org/wiki/Gastritis" TargetMode="External"/><Relationship Id="rId23" Type="http://schemas.openxmlformats.org/officeDocument/2006/relationships/hyperlink" Target="http://en.wikipedia.org/wiki/John_C._Harsanyi" TargetMode="External"/><Relationship Id="rId28" Type="http://schemas.openxmlformats.org/officeDocument/2006/relationships/hyperlink" Target="http://en.wikipedia.org/wiki/John_Cornforth" TargetMode="External"/><Relationship Id="rId10" Type="http://schemas.openxmlformats.org/officeDocument/2006/relationships/hyperlink" Target="http://en.wikipedia.org/wiki/Telomerase" TargetMode="External"/><Relationship Id="rId19" Type="http://schemas.openxmlformats.org/officeDocument/2006/relationships/hyperlink" Target="http://en.wikipedia.org/wiki/J._M._Coetzee" TargetMode="External"/><Relationship Id="rId31" Type="http://schemas.openxmlformats.org/officeDocument/2006/relationships/hyperlink" Target="http://en.wikipedia.org/wiki/Vladimir_Prelog" TargetMode="External"/><Relationship Id="rId4" Type="http://schemas.openxmlformats.org/officeDocument/2006/relationships/hyperlink" Target="http://en.wikipedia.org/wiki/Supernova" TargetMode="External"/><Relationship Id="rId9" Type="http://schemas.openxmlformats.org/officeDocument/2006/relationships/hyperlink" Target="http://en.wikipedia.org/wiki/Telomeres" TargetMode="External"/><Relationship Id="rId14" Type="http://schemas.openxmlformats.org/officeDocument/2006/relationships/hyperlink" Target="http://en.wikipedia.org/wiki/Helicobacter_pylori" TargetMode="External"/><Relationship Id="rId22" Type="http://schemas.openxmlformats.org/officeDocument/2006/relationships/hyperlink" Target="http://en.wikipedia.org/wiki/Rolf_M._Zinkernagel" TargetMode="External"/><Relationship Id="rId27" Type="http://schemas.openxmlformats.org/officeDocument/2006/relationships/hyperlink" Target="http://en.wikipedia.org/wiki/Reinhard_Selten" TargetMode="External"/><Relationship Id="rId30" Type="http://schemas.openxmlformats.org/officeDocument/2006/relationships/hyperlink" Target="http://en.wikipedia.org/wiki/Enzyme"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hyperlink" Target="http://www.abc.net.au/science/slab/florey/story.htm" TargetMode="External"/><Relationship Id="rId2" Type="http://schemas.openxmlformats.org/officeDocument/2006/relationships/hyperlink" Target="http://adb.anu.edu.au/biography/florey-howard-walter-10206"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hyperlink" Target="http://en.wikipedia.org/wiki/Immunological_tolerance" TargetMode="External"/><Relationship Id="rId13" Type="http://schemas.openxmlformats.org/officeDocument/2006/relationships/hyperlink" Target="http://en.wikipedia.org/wiki/Crystal_structure" TargetMode="External"/><Relationship Id="rId3" Type="http://schemas.openxmlformats.org/officeDocument/2006/relationships/hyperlink" Target="http://en.wikipedia.org/wiki/Ion" TargetMode="External"/><Relationship Id="rId7" Type="http://schemas.openxmlformats.org/officeDocument/2006/relationships/hyperlink" Target="http://en.wikipedia.org/wiki/Frank_Macfarlane_Burnet" TargetMode="External"/><Relationship Id="rId12" Type="http://schemas.openxmlformats.org/officeDocument/2006/relationships/hyperlink" Target="http://en.wikipedia.org/wiki/Ernst_B._Chain" TargetMode="External"/><Relationship Id="rId2" Type="http://schemas.openxmlformats.org/officeDocument/2006/relationships/hyperlink" Target="http://en.wikipedia.org/wiki/John_Carew_Eccles" TargetMode="External"/><Relationship Id="rId1" Type="http://schemas.openxmlformats.org/officeDocument/2006/relationships/slideLayout" Target="../slideLayouts/slideLayout7.xml"/><Relationship Id="rId6" Type="http://schemas.openxmlformats.org/officeDocument/2006/relationships/hyperlink" Target="http://en.wikipedia.org/wiki/Andrew_F._Huxley" TargetMode="External"/><Relationship Id="rId11" Type="http://schemas.openxmlformats.org/officeDocument/2006/relationships/hyperlink" Target="http://en.wikipedia.org/wiki/Alexander_Fleming" TargetMode="External"/><Relationship Id="rId5" Type="http://schemas.openxmlformats.org/officeDocument/2006/relationships/hyperlink" Target="http://en.wikipedia.org/wiki/Alan_L._Hodgkin" TargetMode="External"/><Relationship Id="rId15" Type="http://schemas.openxmlformats.org/officeDocument/2006/relationships/hyperlink" Target="http://en.wikipedia.org/wiki/William_Lawrence_Bragg" TargetMode="External"/><Relationship Id="rId10" Type="http://schemas.openxmlformats.org/officeDocument/2006/relationships/hyperlink" Target="http://en.wikipedia.org/wiki/Penicillin" TargetMode="External"/><Relationship Id="rId4" Type="http://schemas.openxmlformats.org/officeDocument/2006/relationships/hyperlink" Target="http://en.wikipedia.org/wiki/Nerve_cell" TargetMode="External"/><Relationship Id="rId9" Type="http://schemas.openxmlformats.org/officeDocument/2006/relationships/hyperlink" Target="http://en.wikipedia.org/wiki/Peter_Medawar" TargetMode="External"/><Relationship Id="rId14" Type="http://schemas.openxmlformats.org/officeDocument/2006/relationships/hyperlink" Target="http://en.wikipedia.org/wiki/X-rays"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hyperlink" Target="http://riaus.org.au/people/j-robin-warren/" TargetMode="External"/><Relationship Id="rId7" Type="http://schemas.openxmlformats.org/officeDocument/2006/relationships/hyperlink" Target="http://en.wikipedia.org/wiki/Barry_Marshall" TargetMode="External"/><Relationship Id="rId2" Type="http://schemas.openxmlformats.org/officeDocument/2006/relationships/hyperlink" Target="http://www.dailytelegraph.com.au/wa-nobel-prize-winner-barry-marshall-re-opens-1983-murder-case/story-fn6b3v4f-1226354936725" TargetMode="External"/><Relationship Id="rId1" Type="http://schemas.openxmlformats.org/officeDocument/2006/relationships/slideLayout" Target="../slideLayouts/slideLayout2.xml"/><Relationship Id="rId6" Type="http://schemas.openxmlformats.org/officeDocument/2006/relationships/hyperlink" Target="http://www.nobelprize.org/nobel_prizes/medicine/laureates/2005/warren-bio.html" TargetMode="External"/><Relationship Id="rId5" Type="http://schemas.openxmlformats.org/officeDocument/2006/relationships/hyperlink" Target="http://www.sciencearchive.org.au/scientists/interviews/w/rw.html" TargetMode="External"/><Relationship Id="rId4" Type="http://schemas.openxmlformats.org/officeDocument/2006/relationships/hyperlink" Target="http://riaus.org.au/people/barry-marshall/"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catalog.slsa.sa.gov.au/record=b2048648" TargetMode="Externa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hyperlink" Target="http://en.wikipedia.org/wiki/Westward,_Cumbria" TargetMode="External"/><Relationship Id="rId2" Type="http://schemas.openxmlformats.org/officeDocument/2006/relationships/image" Target="../media/image4.jpg"/><Relationship Id="rId1" Type="http://schemas.openxmlformats.org/officeDocument/2006/relationships/slideLayout" Target="../slideLayouts/slideLayout7.xml"/><Relationship Id="rId5" Type="http://schemas.openxmlformats.org/officeDocument/2006/relationships/hyperlink" Target="http://en.wikipedia.org/wiki/Market_Harborough" TargetMode="External"/><Relationship Id="rId4" Type="http://schemas.openxmlformats.org/officeDocument/2006/relationships/hyperlink" Target="http://en.wikipedia.org/wiki/Cumberland"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hyperlink" Target="http://adb.anu.edu.au/biography/todd-charles-4727"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AU" dirty="0" smtClean="0">
                <a:solidFill>
                  <a:schemeClr val="accent2">
                    <a:lumMod val="75000"/>
                  </a:schemeClr>
                </a:solidFill>
              </a:rPr>
              <a:t>SA Nobel Prize Winners in Physics &amp; Physiology or Health</a:t>
            </a:r>
            <a:endParaRPr lang="en-AU" dirty="0">
              <a:solidFill>
                <a:schemeClr val="accent2">
                  <a:lumMod val="75000"/>
                </a:schemeClr>
              </a:solidFill>
            </a:endParaRPr>
          </a:p>
        </p:txBody>
      </p:sp>
      <p:sp>
        <p:nvSpPr>
          <p:cNvPr id="3" name="Subtitle 2"/>
          <p:cNvSpPr>
            <a:spLocks noGrp="1"/>
          </p:cNvSpPr>
          <p:nvPr>
            <p:ph type="subTitle" idx="1"/>
          </p:nvPr>
        </p:nvSpPr>
        <p:spPr/>
        <p:txBody>
          <a:bodyPr/>
          <a:lstStyle/>
          <a:p>
            <a:endParaRPr lang="en-AU" dirty="0" smtClean="0"/>
          </a:p>
          <a:p>
            <a:endParaRPr lang="en-AU" dirty="0"/>
          </a:p>
          <a:p>
            <a:r>
              <a:rPr lang="en-AU" dirty="0" smtClean="0"/>
              <a:t>David Buob   April 24</a:t>
            </a:r>
            <a:r>
              <a:rPr lang="en-AU" baseline="30000" dirty="0" smtClean="0"/>
              <a:t>th</a:t>
            </a:r>
            <a:r>
              <a:rPr lang="en-AU" dirty="0" smtClean="0"/>
              <a:t> 2014</a:t>
            </a:r>
            <a:endParaRPr lang="en-AU" dirty="0"/>
          </a:p>
        </p:txBody>
      </p:sp>
    </p:spTree>
    <p:extLst>
      <p:ext uri="{BB962C8B-B14F-4D97-AF65-F5344CB8AC3E}">
        <p14:creationId xmlns:p14="http://schemas.microsoft.com/office/powerpoint/2010/main" val="27178304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0688" y="182880"/>
            <a:ext cx="11704320" cy="10273710"/>
          </a:xfrm>
          <a:prstGeom prst="rect">
            <a:avLst/>
          </a:prstGeom>
        </p:spPr>
        <p:txBody>
          <a:bodyPr wrap="square">
            <a:spAutoFit/>
          </a:bodyPr>
          <a:lstStyle/>
          <a:p>
            <a:pPr>
              <a:spcAft>
                <a:spcPts val="720"/>
              </a:spcAft>
            </a:pPr>
            <a:r>
              <a:rPr lang="en-AU" sz="2400" dirty="0">
                <a:solidFill>
                  <a:srgbClr val="333333"/>
                </a:solidFill>
                <a:latin typeface="Arial" panose="020B0604020202020204" pitchFamily="34" charset="0"/>
                <a:ea typeface="Times New Roman" panose="02020603050405020304" pitchFamily="18" charset="0"/>
                <a:cs typeface="Arial" panose="020B0604020202020204" pitchFamily="34" charset="0"/>
              </a:rPr>
              <a:t>Early </a:t>
            </a:r>
            <a:r>
              <a:rPr lang="en-AU" sz="2400" dirty="0" smtClean="0">
                <a:solidFill>
                  <a:srgbClr val="333333"/>
                </a:solidFill>
                <a:latin typeface="Arial" panose="020B0604020202020204" pitchFamily="34" charset="0"/>
                <a:ea typeface="Times New Roman" panose="02020603050405020304" pitchFamily="18" charset="0"/>
                <a:cs typeface="Arial" panose="020B0604020202020204" pitchFamily="34" charset="0"/>
              </a:rPr>
              <a:t>in 1896</a:t>
            </a:r>
            <a:r>
              <a:rPr lang="en-AU" sz="2400" dirty="0">
                <a:solidFill>
                  <a:srgbClr val="333333"/>
                </a:solidFill>
                <a:latin typeface="Arial" panose="020B0604020202020204" pitchFamily="34" charset="0"/>
                <a:ea typeface="Times New Roman" panose="02020603050405020304" pitchFamily="18" charset="0"/>
                <a:cs typeface="Arial" panose="020B0604020202020204" pitchFamily="34" charset="0"/>
              </a:rPr>
              <a:t> </a:t>
            </a:r>
            <a:r>
              <a:rPr lang="en-AU" sz="2400" b="1" dirty="0">
                <a:solidFill>
                  <a:srgbClr val="333333"/>
                </a:solidFill>
                <a:latin typeface="Arial" panose="020B0604020202020204" pitchFamily="34" charset="0"/>
                <a:ea typeface="Times New Roman" panose="02020603050405020304" pitchFamily="18" charset="0"/>
                <a:cs typeface="Arial" panose="020B0604020202020204" pitchFamily="34" charset="0"/>
              </a:rPr>
              <a:t>Bragg</a:t>
            </a:r>
            <a:r>
              <a:rPr lang="en-AU" sz="2400" dirty="0">
                <a:solidFill>
                  <a:srgbClr val="333333"/>
                </a:solidFill>
                <a:latin typeface="Arial" panose="020B0604020202020204" pitchFamily="34" charset="0"/>
                <a:ea typeface="Times New Roman" panose="02020603050405020304" pitchFamily="18" charset="0"/>
                <a:cs typeface="Arial" panose="020B0604020202020204" pitchFamily="34" charset="0"/>
              </a:rPr>
              <a:t> learned of W. K. </a:t>
            </a:r>
            <a:r>
              <a:rPr lang="en-AU" sz="2400" dirty="0" err="1">
                <a:solidFill>
                  <a:srgbClr val="333333"/>
                </a:solidFill>
                <a:latin typeface="Arial" panose="020B0604020202020204" pitchFamily="34" charset="0"/>
                <a:ea typeface="Times New Roman" panose="02020603050405020304" pitchFamily="18" charset="0"/>
                <a:cs typeface="Arial" panose="020B0604020202020204" pitchFamily="34" charset="0"/>
              </a:rPr>
              <a:t>Röntgen's</a:t>
            </a:r>
            <a:r>
              <a:rPr lang="en-AU" sz="2400" dirty="0">
                <a:solidFill>
                  <a:srgbClr val="333333"/>
                </a:solidFill>
                <a:latin typeface="Arial" panose="020B0604020202020204" pitchFamily="34" charset="0"/>
                <a:ea typeface="Times New Roman" panose="02020603050405020304" pitchFamily="18" charset="0"/>
                <a:cs typeface="Arial" panose="020B0604020202020204" pitchFamily="34" charset="0"/>
              </a:rPr>
              <a:t> discovery of X-rays and, with his able assistant A. L. Rogers, set about producing the new radiation. On 13 June they obtained a photograph with their own </a:t>
            </a:r>
            <a:r>
              <a:rPr lang="en-AU" sz="2400" dirty="0" err="1">
                <a:solidFill>
                  <a:srgbClr val="333333"/>
                </a:solidFill>
                <a:latin typeface="Arial" panose="020B0604020202020204" pitchFamily="34" charset="0"/>
                <a:ea typeface="Times New Roman" panose="02020603050405020304" pitchFamily="18" charset="0"/>
                <a:cs typeface="Arial" panose="020B0604020202020204" pitchFamily="34" charset="0"/>
              </a:rPr>
              <a:t>Röntgen</a:t>
            </a:r>
            <a:r>
              <a:rPr lang="en-AU" sz="2400" dirty="0">
                <a:solidFill>
                  <a:srgbClr val="333333"/>
                </a:solidFill>
                <a:latin typeface="Arial" panose="020B0604020202020204" pitchFamily="34" charset="0"/>
                <a:ea typeface="Times New Roman" panose="02020603050405020304" pitchFamily="18" charset="0"/>
                <a:cs typeface="Arial" panose="020B0604020202020204" pitchFamily="34" charset="0"/>
              </a:rPr>
              <a:t> tube. One of the first beneficiaries was </a:t>
            </a:r>
            <a:r>
              <a:rPr lang="en-AU" sz="2400" b="1" dirty="0">
                <a:solidFill>
                  <a:srgbClr val="333333"/>
                </a:solidFill>
                <a:latin typeface="Arial" panose="020B0604020202020204" pitchFamily="34" charset="0"/>
                <a:ea typeface="Times New Roman" panose="02020603050405020304" pitchFamily="18" charset="0"/>
                <a:cs typeface="Arial" panose="020B0604020202020204" pitchFamily="34" charset="0"/>
              </a:rPr>
              <a:t>Bragg</a:t>
            </a:r>
            <a:r>
              <a:rPr lang="en-AU" sz="2400" dirty="0">
                <a:solidFill>
                  <a:srgbClr val="333333"/>
                </a:solidFill>
                <a:latin typeface="Arial" panose="020B0604020202020204" pitchFamily="34" charset="0"/>
                <a:ea typeface="Times New Roman" panose="02020603050405020304" pitchFamily="18" charset="0"/>
                <a:cs typeface="Arial" panose="020B0604020202020204" pitchFamily="34" charset="0"/>
              </a:rPr>
              <a:t>'s 6-year-old son William Lawrence, whose broken </a:t>
            </a:r>
            <a:r>
              <a:rPr lang="en-AU" sz="2400" dirty="0" smtClean="0">
                <a:solidFill>
                  <a:srgbClr val="333333"/>
                </a:solidFill>
                <a:latin typeface="Arial" panose="020B0604020202020204" pitchFamily="34" charset="0"/>
                <a:ea typeface="Times New Roman" panose="02020603050405020304" pitchFamily="18" charset="0"/>
                <a:cs typeface="Arial" panose="020B0604020202020204" pitchFamily="34" charset="0"/>
              </a:rPr>
              <a:t>elbow, from falling off his </a:t>
            </a:r>
            <a:r>
              <a:rPr lang="en-AU" sz="2400" dirty="0" smtClean="0">
                <a:solidFill>
                  <a:srgbClr val="333333"/>
                </a:solidFill>
                <a:latin typeface="Arial" panose="020B0604020202020204" pitchFamily="34" charset="0"/>
                <a:ea typeface="Times New Roman" panose="02020603050405020304" pitchFamily="18" charset="0"/>
                <a:cs typeface="Arial" panose="020B0604020202020204" pitchFamily="34" charset="0"/>
              </a:rPr>
              <a:t>tricycle, </a:t>
            </a:r>
            <a:r>
              <a:rPr lang="en-AU" sz="2400" dirty="0" smtClean="0">
                <a:solidFill>
                  <a:srgbClr val="333333"/>
                </a:solidFill>
                <a:latin typeface="Arial" panose="020B0604020202020204" pitchFamily="34" charset="0"/>
                <a:ea typeface="Times New Roman" panose="02020603050405020304" pitchFamily="18" charset="0"/>
                <a:cs typeface="Arial" panose="020B0604020202020204" pitchFamily="34" charset="0"/>
              </a:rPr>
              <a:t>was </a:t>
            </a:r>
            <a:r>
              <a:rPr lang="en-AU" sz="2400" dirty="0">
                <a:solidFill>
                  <a:srgbClr val="333333"/>
                </a:solidFill>
                <a:latin typeface="Arial" panose="020B0604020202020204" pitchFamily="34" charset="0"/>
                <a:ea typeface="Times New Roman" panose="02020603050405020304" pitchFamily="18" charset="0"/>
                <a:cs typeface="Arial" panose="020B0604020202020204" pitchFamily="34" charset="0"/>
              </a:rPr>
              <a:t>photographed with the primitive equipment. </a:t>
            </a:r>
            <a:endParaRPr lang="en-AU" sz="2400" dirty="0" smtClean="0">
              <a:solidFill>
                <a:srgbClr val="333333"/>
              </a:solidFill>
              <a:latin typeface="Arial" panose="020B0604020202020204" pitchFamily="34" charset="0"/>
              <a:ea typeface="Times New Roman" panose="02020603050405020304" pitchFamily="18" charset="0"/>
              <a:cs typeface="Arial" panose="020B0604020202020204" pitchFamily="34" charset="0"/>
            </a:endParaRPr>
          </a:p>
          <a:p>
            <a:pPr>
              <a:spcAft>
                <a:spcPts val="720"/>
              </a:spcAft>
            </a:pPr>
            <a:endParaRPr lang="en-AU" sz="2400" dirty="0" smtClean="0">
              <a:solidFill>
                <a:srgbClr val="333333"/>
              </a:solidFill>
              <a:latin typeface="Arial" panose="020B0604020202020204" pitchFamily="34" charset="0"/>
              <a:ea typeface="Times New Roman" panose="02020603050405020304" pitchFamily="18" charset="0"/>
              <a:cs typeface="Arial" panose="020B0604020202020204" pitchFamily="34" charset="0"/>
            </a:endParaRPr>
          </a:p>
          <a:p>
            <a:pPr>
              <a:spcAft>
                <a:spcPts val="720"/>
              </a:spcAft>
            </a:pPr>
            <a:r>
              <a:rPr lang="en-AU" sz="2400" dirty="0" smtClean="0">
                <a:solidFill>
                  <a:srgbClr val="333333"/>
                </a:solidFill>
                <a:latin typeface="Arial" panose="020B0604020202020204" pitchFamily="34" charset="0"/>
                <a:ea typeface="Times New Roman" panose="02020603050405020304" pitchFamily="18" charset="0"/>
                <a:cs typeface="Arial" panose="020B0604020202020204" pitchFamily="34" charset="0"/>
              </a:rPr>
              <a:t>In </a:t>
            </a:r>
            <a:r>
              <a:rPr lang="en-AU" sz="2400" dirty="0">
                <a:solidFill>
                  <a:srgbClr val="333333"/>
                </a:solidFill>
                <a:latin typeface="Arial" panose="020B0604020202020204" pitchFamily="34" charset="0"/>
                <a:ea typeface="Times New Roman" panose="02020603050405020304" pitchFamily="18" charset="0"/>
                <a:cs typeface="Arial" panose="020B0604020202020204" pitchFamily="34" charset="0"/>
              </a:rPr>
              <a:t>1898 he spent a year's leave in England</a:t>
            </a:r>
            <a:r>
              <a:rPr lang="en-AU" sz="2400" dirty="0" smtClean="0">
                <a:solidFill>
                  <a:srgbClr val="333333"/>
                </a:solidFill>
                <a:latin typeface="Arial" panose="020B0604020202020204" pitchFamily="34" charset="0"/>
                <a:ea typeface="Times New Roman" panose="02020603050405020304" pitchFamily="18" charset="0"/>
                <a:cs typeface="Arial" panose="020B0604020202020204" pitchFamily="34" charset="0"/>
              </a:rPr>
              <a:t>; reporting </a:t>
            </a:r>
            <a:r>
              <a:rPr lang="en-AU" sz="2400" dirty="0">
                <a:solidFill>
                  <a:srgbClr val="333333"/>
                </a:solidFill>
                <a:latin typeface="Arial" panose="020B0604020202020204" pitchFamily="34" charset="0"/>
                <a:ea typeface="Times New Roman" panose="02020603050405020304" pitchFamily="18" charset="0"/>
                <a:cs typeface="Arial" panose="020B0604020202020204" pitchFamily="34" charset="0"/>
              </a:rPr>
              <a:t>on technical education and the central importance of design in industry. </a:t>
            </a:r>
            <a:endParaRPr lang="en-AU" sz="2400" dirty="0" smtClean="0">
              <a:solidFill>
                <a:srgbClr val="333333"/>
              </a:solidFill>
              <a:latin typeface="Arial" panose="020B0604020202020204" pitchFamily="34" charset="0"/>
              <a:ea typeface="Times New Roman" panose="02020603050405020304" pitchFamily="18" charset="0"/>
              <a:cs typeface="Arial" panose="020B0604020202020204" pitchFamily="34" charset="0"/>
            </a:endParaRPr>
          </a:p>
          <a:p>
            <a:pPr>
              <a:spcAft>
                <a:spcPts val="720"/>
              </a:spcAft>
            </a:pPr>
            <a:endParaRPr lang="en-AU" sz="2400" dirty="0" smtClean="0">
              <a:solidFill>
                <a:srgbClr val="333333"/>
              </a:solidFill>
              <a:latin typeface="Arial" panose="020B0604020202020204" pitchFamily="34" charset="0"/>
              <a:ea typeface="Times New Roman" panose="02020603050405020304" pitchFamily="18" charset="0"/>
              <a:cs typeface="Arial" panose="020B0604020202020204" pitchFamily="34" charset="0"/>
            </a:endParaRPr>
          </a:p>
          <a:p>
            <a:pPr>
              <a:spcAft>
                <a:spcPts val="720"/>
              </a:spcAft>
            </a:pPr>
            <a:r>
              <a:rPr lang="en-AU" sz="2400" dirty="0" smtClean="0">
                <a:solidFill>
                  <a:srgbClr val="333333"/>
                </a:solidFill>
                <a:latin typeface="Arial" panose="020B0604020202020204" pitchFamily="34" charset="0"/>
                <a:ea typeface="Times New Roman" panose="02020603050405020304" pitchFamily="18" charset="0"/>
                <a:cs typeface="Arial" panose="020B0604020202020204" pitchFamily="34" charset="0"/>
              </a:rPr>
              <a:t>On </a:t>
            </a:r>
            <a:r>
              <a:rPr lang="en-AU" sz="2400" dirty="0">
                <a:solidFill>
                  <a:srgbClr val="333333"/>
                </a:solidFill>
                <a:latin typeface="Arial" panose="020B0604020202020204" pitchFamily="34" charset="0"/>
                <a:ea typeface="Times New Roman" panose="02020603050405020304" pitchFamily="18" charset="0"/>
                <a:cs typeface="Arial" panose="020B0604020202020204" pitchFamily="34" charset="0"/>
              </a:rPr>
              <a:t>his </a:t>
            </a:r>
            <a:r>
              <a:rPr lang="en-AU" sz="2400" dirty="0" smtClean="0">
                <a:solidFill>
                  <a:srgbClr val="333333"/>
                </a:solidFill>
                <a:latin typeface="Arial" panose="020B0604020202020204" pitchFamily="34" charset="0"/>
                <a:ea typeface="Times New Roman" panose="02020603050405020304" pitchFamily="18" charset="0"/>
                <a:cs typeface="Arial" panose="020B0604020202020204" pitchFamily="34" charset="0"/>
              </a:rPr>
              <a:t>return in 1899</a:t>
            </a:r>
            <a:r>
              <a:rPr lang="en-AU" sz="2400" dirty="0">
                <a:solidFill>
                  <a:srgbClr val="333333"/>
                </a:solidFill>
                <a:latin typeface="Arial" panose="020B0604020202020204" pitchFamily="34" charset="0"/>
                <a:ea typeface="Times New Roman" panose="02020603050405020304" pitchFamily="18" charset="0"/>
                <a:cs typeface="Arial" panose="020B0604020202020204" pitchFamily="34" charset="0"/>
              </a:rPr>
              <a:t> </a:t>
            </a:r>
            <a:r>
              <a:rPr lang="en-AU" sz="2400" b="1" dirty="0">
                <a:solidFill>
                  <a:srgbClr val="333333"/>
                </a:solidFill>
                <a:latin typeface="Arial" panose="020B0604020202020204" pitchFamily="34" charset="0"/>
                <a:ea typeface="Times New Roman" panose="02020603050405020304" pitchFamily="18" charset="0"/>
                <a:cs typeface="Arial" panose="020B0604020202020204" pitchFamily="34" charset="0"/>
              </a:rPr>
              <a:t>Bragg</a:t>
            </a:r>
            <a:r>
              <a:rPr lang="en-AU" sz="2400" dirty="0">
                <a:solidFill>
                  <a:srgbClr val="333333"/>
                </a:solidFill>
                <a:latin typeface="Arial" panose="020B0604020202020204" pitchFamily="34" charset="0"/>
                <a:ea typeface="Times New Roman" panose="02020603050405020304" pitchFamily="18" charset="0"/>
                <a:cs typeface="Arial" panose="020B0604020202020204" pitchFamily="34" charset="0"/>
              </a:rPr>
              <a:t> carried out experimental work on radio communication with Todd. Their transmissions from the State Observatory were successful over a distance of 600 yards </a:t>
            </a:r>
            <a:r>
              <a:rPr lang="en-AU" sz="2400" dirty="0" smtClean="0">
                <a:solidFill>
                  <a:srgbClr val="333333"/>
                </a:solidFill>
                <a:latin typeface="Arial" panose="020B0604020202020204" pitchFamily="34" charset="0"/>
                <a:ea typeface="Times New Roman" panose="02020603050405020304" pitchFamily="18" charset="0"/>
                <a:cs typeface="Arial" panose="020B0604020202020204" pitchFamily="34" charset="0"/>
              </a:rPr>
              <a:t>on </a:t>
            </a:r>
            <a:r>
              <a:rPr lang="en-AU" sz="2400" dirty="0">
                <a:solidFill>
                  <a:srgbClr val="333333"/>
                </a:solidFill>
                <a:latin typeface="Arial" panose="020B0604020202020204" pitchFamily="34" charset="0"/>
                <a:ea typeface="Times New Roman" panose="02020603050405020304" pitchFamily="18" charset="0"/>
                <a:cs typeface="Arial" panose="020B0604020202020204" pitchFamily="34" charset="0"/>
              </a:rPr>
              <a:t>10 May 1899, and by 20 July, over five miles </a:t>
            </a:r>
            <a:r>
              <a:rPr lang="en-AU" sz="2400" dirty="0" smtClean="0">
                <a:solidFill>
                  <a:srgbClr val="333333"/>
                </a:solidFill>
                <a:latin typeface="Arial" panose="020B0604020202020204" pitchFamily="34" charset="0"/>
                <a:ea typeface="Times New Roman" panose="02020603050405020304" pitchFamily="18" charset="0"/>
                <a:cs typeface="Arial" panose="020B0604020202020204" pitchFamily="34" charset="0"/>
              </a:rPr>
              <a:t>from </a:t>
            </a:r>
            <a:r>
              <a:rPr lang="en-AU" sz="2400" dirty="0">
                <a:solidFill>
                  <a:srgbClr val="333333"/>
                </a:solidFill>
                <a:latin typeface="Arial" panose="020B0604020202020204" pitchFamily="34" charset="0"/>
                <a:ea typeface="Times New Roman" panose="02020603050405020304" pitchFamily="18" charset="0"/>
                <a:cs typeface="Arial" panose="020B0604020202020204" pitchFamily="34" charset="0"/>
              </a:rPr>
              <a:t>the Observatory to Henley Beach.</a:t>
            </a:r>
            <a:endParaRPr lang="en-AU" sz="2400" dirty="0">
              <a:latin typeface="Arial" panose="020B0604020202020204" pitchFamily="34" charset="0"/>
              <a:ea typeface="Times New Roman" panose="02020603050405020304" pitchFamily="18" charset="0"/>
              <a:cs typeface="Arial" panose="020B0604020202020204" pitchFamily="34" charset="0"/>
            </a:endParaRPr>
          </a:p>
          <a:p>
            <a:pPr>
              <a:spcBef>
                <a:spcPts val="75"/>
              </a:spcBef>
              <a:spcAft>
                <a:spcPts val="525"/>
              </a:spcAft>
            </a:pPr>
            <a:r>
              <a:rPr lang="en-AU" sz="2400" dirty="0">
                <a:solidFill>
                  <a:srgbClr val="000000"/>
                </a:solidFill>
                <a:latin typeface="Arial" panose="020B0604020202020204" pitchFamily="34" charset="0"/>
                <a:ea typeface="Times New Roman" panose="02020603050405020304" pitchFamily="18" charset="0"/>
                <a:cs typeface="Arial" panose="020B0604020202020204" pitchFamily="34" charset="0"/>
              </a:rPr>
              <a:t>From 1904 Bragg investigated the nature of alpha particles by studying their penetration of gases. He eventually concluded </a:t>
            </a:r>
            <a:r>
              <a:rPr lang="en-AU" sz="2400" u="sng"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incorrectly</a:t>
            </a:r>
            <a:r>
              <a:rPr lang="en-AU" sz="2400"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 that </a:t>
            </a:r>
            <a:r>
              <a:rPr lang="en-AU" sz="2400" dirty="0">
                <a:solidFill>
                  <a:srgbClr val="000000"/>
                </a:solidFill>
                <a:latin typeface="Arial" panose="020B0604020202020204" pitchFamily="34" charset="0"/>
                <a:ea typeface="Times New Roman" panose="02020603050405020304" pitchFamily="18" charset="0"/>
                <a:cs typeface="Arial" panose="020B0604020202020204" pitchFamily="34" charset="0"/>
              </a:rPr>
              <a:t>gamma-rays and x-rays were streams of particles rather than electromagnetic waves</a:t>
            </a:r>
            <a:r>
              <a:rPr lang="en-AU" sz="2400"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a:t>
            </a:r>
          </a:p>
          <a:p>
            <a:pPr>
              <a:lnSpc>
                <a:spcPct val="107000"/>
              </a:lnSpc>
              <a:spcBef>
                <a:spcPts val="75"/>
              </a:spcBef>
              <a:spcAft>
                <a:spcPts val="525"/>
              </a:spcAft>
            </a:pPr>
            <a:endParaRPr lang="en-AU" sz="1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pPr>
              <a:lnSpc>
                <a:spcPct val="107000"/>
              </a:lnSpc>
              <a:spcBef>
                <a:spcPts val="75"/>
              </a:spcBef>
              <a:spcAft>
                <a:spcPts val="525"/>
              </a:spcAft>
            </a:pPr>
            <a:endParaRPr lang="en-AU" sz="1600" dirty="0" smtClean="0">
              <a:solidFill>
                <a:srgbClr val="000000"/>
              </a:solidFill>
              <a:latin typeface="Arial" panose="020B0604020202020204" pitchFamily="34" charset="0"/>
              <a:ea typeface="Calibri" panose="020F0502020204030204" pitchFamily="34" charset="0"/>
              <a:cs typeface="Times New Roman" panose="02020603050405020304" pitchFamily="18" charset="0"/>
            </a:endParaRPr>
          </a:p>
          <a:p>
            <a:pPr>
              <a:lnSpc>
                <a:spcPct val="107000"/>
              </a:lnSpc>
              <a:spcBef>
                <a:spcPts val="75"/>
              </a:spcBef>
              <a:spcAft>
                <a:spcPts val="525"/>
              </a:spcAft>
            </a:pPr>
            <a:endParaRPr lang="en-AU" sz="1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pPr>
              <a:lnSpc>
                <a:spcPct val="107000"/>
              </a:lnSpc>
              <a:spcBef>
                <a:spcPts val="75"/>
              </a:spcBef>
              <a:spcAft>
                <a:spcPts val="525"/>
              </a:spcAft>
            </a:pPr>
            <a:endParaRPr lang="en-AU" sz="1600" dirty="0" smtClean="0">
              <a:solidFill>
                <a:srgbClr val="000000"/>
              </a:solidFill>
              <a:latin typeface="Arial" panose="020B0604020202020204" pitchFamily="34" charset="0"/>
              <a:ea typeface="Calibri" panose="020F0502020204030204" pitchFamily="34" charset="0"/>
              <a:cs typeface="Times New Roman" panose="02020603050405020304" pitchFamily="18" charset="0"/>
            </a:endParaRPr>
          </a:p>
          <a:p>
            <a:pPr>
              <a:lnSpc>
                <a:spcPct val="107000"/>
              </a:lnSpc>
              <a:spcBef>
                <a:spcPts val="75"/>
              </a:spcBef>
              <a:spcAft>
                <a:spcPts val="525"/>
              </a:spcAft>
            </a:pPr>
            <a:endParaRPr lang="en-AU" sz="1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pPr>
              <a:lnSpc>
                <a:spcPct val="107000"/>
              </a:lnSpc>
              <a:spcBef>
                <a:spcPts val="75"/>
              </a:spcBef>
              <a:spcAft>
                <a:spcPts val="525"/>
              </a:spcAft>
            </a:pPr>
            <a:endParaRPr lang="en-AU" sz="1600" dirty="0" smtClean="0">
              <a:solidFill>
                <a:srgbClr val="000000"/>
              </a:solidFill>
              <a:latin typeface="Arial" panose="020B0604020202020204" pitchFamily="34" charset="0"/>
              <a:ea typeface="Calibri" panose="020F0502020204030204" pitchFamily="34" charset="0"/>
              <a:cs typeface="Times New Roman" panose="02020603050405020304" pitchFamily="18" charset="0"/>
            </a:endParaRPr>
          </a:p>
          <a:p>
            <a:pPr>
              <a:lnSpc>
                <a:spcPct val="107000"/>
              </a:lnSpc>
              <a:spcBef>
                <a:spcPts val="75"/>
              </a:spcBef>
              <a:spcAft>
                <a:spcPts val="525"/>
              </a:spcAft>
            </a:pPr>
            <a:endParaRPr lang="en-AU" sz="1600" dirty="0" smtClean="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pPr>
              <a:lnSpc>
                <a:spcPct val="107000"/>
              </a:lnSpc>
              <a:spcBef>
                <a:spcPts val="75"/>
              </a:spcBef>
              <a:spcAft>
                <a:spcPts val="525"/>
              </a:spcAft>
            </a:pPr>
            <a:endParaRPr lang="en-AU" sz="1600" dirty="0">
              <a:solidFill>
                <a:srgbClr val="000000"/>
              </a:solidFill>
              <a:latin typeface="Arial" panose="020B0604020202020204" pitchFamily="34" charset="0"/>
              <a:ea typeface="Calibri" panose="020F0502020204030204" pitchFamily="34" charset="0"/>
              <a:cs typeface="Times New Roman" panose="02020603050405020304" pitchFamily="18" charset="0"/>
            </a:endParaRPr>
          </a:p>
          <a:p>
            <a:pPr>
              <a:lnSpc>
                <a:spcPct val="107000"/>
              </a:lnSpc>
              <a:spcBef>
                <a:spcPts val="75"/>
              </a:spcBef>
              <a:spcAft>
                <a:spcPts val="525"/>
              </a:spcAft>
            </a:pPr>
            <a:endParaRPr lang="en-AU" sz="1600" dirty="0" smtClean="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pPr>
              <a:lnSpc>
                <a:spcPct val="107000"/>
              </a:lnSpc>
              <a:spcBef>
                <a:spcPts val="75"/>
              </a:spcBef>
              <a:spcAft>
                <a:spcPts val="525"/>
              </a:spcAft>
            </a:pPr>
            <a:endParaRPr lang="en-AU" sz="16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pPr>
              <a:lnSpc>
                <a:spcPct val="107000"/>
              </a:lnSpc>
              <a:spcBef>
                <a:spcPts val="75"/>
              </a:spcBef>
              <a:spcAft>
                <a:spcPts val="525"/>
              </a:spcAft>
            </a:pPr>
            <a:endParaRPr lang="en-AU"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953113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9728" y="182880"/>
            <a:ext cx="11911584" cy="9684703"/>
          </a:xfrm>
          <a:prstGeom prst="rect">
            <a:avLst/>
          </a:prstGeom>
        </p:spPr>
        <p:txBody>
          <a:bodyPr wrap="square">
            <a:spAutoFit/>
          </a:bodyPr>
          <a:lstStyle/>
          <a:p>
            <a:pPr>
              <a:lnSpc>
                <a:spcPct val="150000"/>
              </a:lnSpc>
              <a:spcAft>
                <a:spcPts val="720"/>
              </a:spcAft>
            </a:pPr>
            <a:r>
              <a:rPr lang="en-AU" sz="2000" dirty="0">
                <a:solidFill>
                  <a:srgbClr val="000000"/>
                </a:solidFill>
                <a:latin typeface="Arial" panose="020B0604020202020204" pitchFamily="34" charset="0"/>
                <a:ea typeface="Times New Roman" panose="02020603050405020304" pitchFamily="18" charset="0"/>
                <a:cs typeface="Arial" panose="020B0604020202020204" pitchFamily="34" charset="0"/>
              </a:rPr>
              <a:t>Bragg left Adelaide in 1909, returning to England with his family to take up the post of </a:t>
            </a:r>
            <a:r>
              <a:rPr lang="en-AU" sz="2000" dirty="0">
                <a:solidFill>
                  <a:srgbClr val="7030A0"/>
                </a:solidFill>
                <a:latin typeface="Arial" panose="020B0604020202020204" pitchFamily="34" charset="0"/>
                <a:ea typeface="Times New Roman" panose="02020603050405020304" pitchFamily="18" charset="0"/>
                <a:cs typeface="Arial" panose="020B0604020202020204" pitchFamily="34" charset="0"/>
              </a:rPr>
              <a:t>Cavendish Professor of Physics at the University of Leeds</a:t>
            </a:r>
            <a:r>
              <a:rPr lang="en-AU" sz="2000" dirty="0">
                <a:solidFill>
                  <a:srgbClr val="000000"/>
                </a:solidFill>
                <a:latin typeface="Arial" panose="020B0604020202020204" pitchFamily="34" charset="0"/>
                <a:ea typeface="Times New Roman" panose="02020603050405020304" pitchFamily="18" charset="0"/>
                <a:cs typeface="Arial" panose="020B0604020202020204" pitchFamily="34" charset="0"/>
              </a:rPr>
              <a:t>. In 1912 Max von Laue showed that x-rays were, in fact, waves and could be diffracted by crystals. </a:t>
            </a:r>
            <a:r>
              <a:rPr lang="en-AU" sz="2000"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AU" sz="2000" dirty="0" smtClean="0">
                <a:solidFill>
                  <a:srgbClr val="333333"/>
                </a:solidFill>
                <a:latin typeface="Arial" panose="020B0604020202020204" pitchFamily="34" charset="0"/>
                <a:ea typeface="Times New Roman" panose="02020603050405020304" pitchFamily="18" charset="0"/>
                <a:cs typeface="Arial" panose="020B0604020202020204" pitchFamily="34" charset="0"/>
              </a:rPr>
              <a:t>During </a:t>
            </a:r>
            <a:r>
              <a:rPr lang="en-AU" sz="2000" dirty="0">
                <a:solidFill>
                  <a:srgbClr val="333333"/>
                </a:solidFill>
                <a:latin typeface="Arial" panose="020B0604020202020204" pitchFamily="34" charset="0"/>
                <a:ea typeface="Times New Roman" panose="02020603050405020304" pitchFamily="18" charset="0"/>
                <a:cs typeface="Arial" panose="020B0604020202020204" pitchFamily="34" charset="0"/>
              </a:rPr>
              <a:t>that summer </a:t>
            </a:r>
            <a:r>
              <a:rPr lang="en-AU" sz="2000" b="1" dirty="0">
                <a:solidFill>
                  <a:srgbClr val="333333"/>
                </a:solidFill>
                <a:latin typeface="Arial" panose="020B0604020202020204" pitchFamily="34" charset="0"/>
                <a:ea typeface="Times New Roman" panose="02020603050405020304" pitchFamily="18" charset="0"/>
                <a:cs typeface="Arial" panose="020B0604020202020204" pitchFamily="34" charset="0"/>
              </a:rPr>
              <a:t>Bragg</a:t>
            </a:r>
            <a:r>
              <a:rPr lang="en-AU" sz="2000" dirty="0">
                <a:solidFill>
                  <a:srgbClr val="333333"/>
                </a:solidFill>
                <a:latin typeface="Arial" panose="020B0604020202020204" pitchFamily="34" charset="0"/>
                <a:ea typeface="Times New Roman" panose="02020603050405020304" pitchFamily="18" charset="0"/>
                <a:cs typeface="Arial" panose="020B0604020202020204" pitchFamily="34" charset="0"/>
              </a:rPr>
              <a:t> and his son William Lawrence, who was then at Trinity College, Cambridge and to graduate that year, discussed this development. </a:t>
            </a:r>
            <a:endParaRPr lang="en-AU" sz="2000" dirty="0" smtClean="0">
              <a:solidFill>
                <a:srgbClr val="333333"/>
              </a:solidFill>
              <a:latin typeface="Arial" panose="020B0604020202020204" pitchFamily="34" charset="0"/>
              <a:ea typeface="Times New Roman" panose="02020603050405020304" pitchFamily="18" charset="0"/>
              <a:cs typeface="Arial" panose="020B0604020202020204" pitchFamily="34" charset="0"/>
            </a:endParaRPr>
          </a:p>
          <a:p>
            <a:pPr>
              <a:lnSpc>
                <a:spcPct val="150000"/>
              </a:lnSpc>
              <a:spcAft>
                <a:spcPts val="720"/>
              </a:spcAft>
            </a:pPr>
            <a:r>
              <a:rPr lang="en-AU" sz="2000" dirty="0" smtClean="0">
                <a:solidFill>
                  <a:srgbClr val="333333"/>
                </a:solidFill>
                <a:latin typeface="Arial" panose="020B0604020202020204" pitchFamily="34" charset="0"/>
                <a:ea typeface="Times New Roman" panose="02020603050405020304" pitchFamily="18" charset="0"/>
                <a:cs typeface="Arial" panose="020B0604020202020204" pitchFamily="34" charset="0"/>
              </a:rPr>
              <a:t>While </a:t>
            </a:r>
            <a:r>
              <a:rPr lang="en-AU" sz="2000" dirty="0">
                <a:solidFill>
                  <a:srgbClr val="333333"/>
                </a:solidFill>
                <a:latin typeface="Arial" panose="020B0604020202020204" pitchFamily="34" charset="0"/>
                <a:ea typeface="Times New Roman" panose="02020603050405020304" pitchFamily="18" charset="0"/>
                <a:cs typeface="Arial" panose="020B0604020202020204" pitchFamily="34" charset="0"/>
              </a:rPr>
              <a:t>the father, with his experience of ionization measurements, went on to construct an X-ray spectrometer for the further study of the properties of X-rays, the son found a brilliant simplification of Laue's diffraction problem and formulated </a:t>
            </a:r>
            <a:r>
              <a:rPr lang="en-AU" sz="2000" b="1" dirty="0">
                <a:solidFill>
                  <a:srgbClr val="333333"/>
                </a:solidFill>
                <a:latin typeface="Arial" panose="020B0604020202020204" pitchFamily="34" charset="0"/>
                <a:ea typeface="Times New Roman" panose="02020603050405020304" pitchFamily="18" charset="0"/>
                <a:cs typeface="Arial" panose="020B0604020202020204" pitchFamily="34" charset="0"/>
              </a:rPr>
              <a:t>Bragg</a:t>
            </a:r>
            <a:r>
              <a:rPr lang="en-AU" sz="2000" dirty="0">
                <a:solidFill>
                  <a:srgbClr val="333333"/>
                </a:solidFill>
                <a:latin typeface="Arial" panose="020B0604020202020204" pitchFamily="34" charset="0"/>
                <a:ea typeface="Times New Roman" panose="02020603050405020304" pitchFamily="18" charset="0"/>
                <a:cs typeface="Arial" panose="020B0604020202020204" pitchFamily="34" charset="0"/>
              </a:rPr>
              <a:t>'s Law, </a:t>
            </a:r>
            <a:r>
              <a:rPr lang="en-AU" sz="2000" dirty="0" smtClean="0">
                <a:solidFill>
                  <a:srgbClr val="333333"/>
                </a:solidFill>
                <a:latin typeface="Arial" panose="020B0604020202020204" pitchFamily="34" charset="0"/>
                <a:ea typeface="Times New Roman" panose="02020603050405020304" pitchFamily="18" charset="0"/>
                <a:cs typeface="Arial" panose="020B0604020202020204" pitchFamily="34" charset="0"/>
              </a:rPr>
              <a:t>(relating the </a:t>
            </a:r>
            <a:r>
              <a:rPr lang="en-AU" sz="2000" dirty="0">
                <a:solidFill>
                  <a:srgbClr val="333333"/>
                </a:solidFill>
                <a:latin typeface="Arial" panose="020B0604020202020204" pitchFamily="34" charset="0"/>
                <a:ea typeface="Times New Roman" panose="02020603050405020304" pitchFamily="18" charset="0"/>
                <a:cs typeface="Arial" panose="020B0604020202020204" pitchFamily="34" charset="0"/>
              </a:rPr>
              <a:t>diffraction pattern to the wavelength of the radiation and the distance between the appropriate planes of atoms in the </a:t>
            </a:r>
            <a:r>
              <a:rPr lang="en-AU" sz="2000" dirty="0" smtClean="0">
                <a:solidFill>
                  <a:srgbClr val="333333"/>
                </a:solidFill>
                <a:latin typeface="Arial" panose="020B0604020202020204" pitchFamily="34" charset="0"/>
                <a:ea typeface="Times New Roman" panose="02020603050405020304" pitchFamily="18" charset="0"/>
                <a:cs typeface="Arial" panose="020B0604020202020204" pitchFamily="34" charset="0"/>
              </a:rPr>
              <a:t>crystal). </a:t>
            </a:r>
            <a:r>
              <a:rPr lang="en-AU" sz="2000" dirty="0">
                <a:solidFill>
                  <a:srgbClr val="333333"/>
                </a:solidFill>
                <a:latin typeface="Arial" panose="020B0604020202020204" pitchFamily="34" charset="0"/>
                <a:ea typeface="Times New Roman" panose="02020603050405020304" pitchFamily="18" charset="0"/>
                <a:cs typeface="Arial" panose="020B0604020202020204" pitchFamily="34" charset="0"/>
              </a:rPr>
              <a:t>He also realized that analysis of X-ray diffraction patterns provided a means of locating the atoms in crystals. From Laue patterns W. L. </a:t>
            </a:r>
            <a:r>
              <a:rPr lang="en-AU" sz="2000" b="1" dirty="0">
                <a:solidFill>
                  <a:srgbClr val="333333"/>
                </a:solidFill>
                <a:latin typeface="Arial" panose="020B0604020202020204" pitchFamily="34" charset="0"/>
                <a:ea typeface="Times New Roman" panose="02020603050405020304" pitchFamily="18" charset="0"/>
                <a:cs typeface="Arial" panose="020B0604020202020204" pitchFamily="34" charset="0"/>
              </a:rPr>
              <a:t>Bragg</a:t>
            </a:r>
            <a:r>
              <a:rPr lang="en-AU" sz="2000" dirty="0">
                <a:solidFill>
                  <a:srgbClr val="333333"/>
                </a:solidFill>
                <a:latin typeface="Arial" panose="020B0604020202020204" pitchFamily="34" charset="0"/>
                <a:ea typeface="Times New Roman" panose="02020603050405020304" pitchFamily="18" charset="0"/>
                <a:cs typeface="Arial" panose="020B0604020202020204" pitchFamily="34" charset="0"/>
              </a:rPr>
              <a:t> derived the structures of </a:t>
            </a:r>
            <a:r>
              <a:rPr lang="en-AU" sz="2000" dirty="0" err="1">
                <a:solidFill>
                  <a:srgbClr val="333333"/>
                </a:solidFill>
                <a:latin typeface="Arial" panose="020B0604020202020204" pitchFamily="34" charset="0"/>
                <a:ea typeface="Times New Roman" panose="02020603050405020304" pitchFamily="18" charset="0"/>
                <a:cs typeface="Arial" panose="020B0604020202020204" pitchFamily="34" charset="0"/>
              </a:rPr>
              <a:t>ZnS</a:t>
            </a:r>
            <a:r>
              <a:rPr lang="en-AU" sz="2000" dirty="0">
                <a:solidFill>
                  <a:srgbClr val="333333"/>
                </a:solidFill>
                <a:latin typeface="Arial" panose="020B0604020202020204" pitchFamily="34" charset="0"/>
                <a:ea typeface="Times New Roman" panose="02020603050405020304" pitchFamily="18" charset="0"/>
                <a:cs typeface="Arial" panose="020B0604020202020204" pitchFamily="34" charset="0"/>
              </a:rPr>
              <a:t> and the alkali halides, and then, joining forces with his father who now had a superior experimental method, they together initiated the whole subject of X-ray crystallography, for which they received the Nobel prize for physics in 1915. </a:t>
            </a:r>
            <a:r>
              <a:rPr lang="en-AU" sz="2000" dirty="0" smtClean="0"/>
              <a:t>Also </a:t>
            </a:r>
            <a:r>
              <a:rPr lang="en-AU" sz="2000" dirty="0"/>
              <a:t>in 1915, Bragg left the University of Leeds to take up the position of </a:t>
            </a:r>
            <a:r>
              <a:rPr lang="en-AU" sz="2000" dirty="0">
                <a:solidFill>
                  <a:srgbClr val="FF0000"/>
                </a:solidFill>
              </a:rPr>
              <a:t>Professor of Physics at University College, London.</a:t>
            </a:r>
          </a:p>
          <a:p>
            <a:pPr>
              <a:lnSpc>
                <a:spcPct val="150000"/>
              </a:lnSpc>
              <a:spcAft>
                <a:spcPts val="720"/>
              </a:spcAft>
            </a:pPr>
            <a:endParaRPr lang="en-AU" sz="2000" dirty="0" smtClean="0">
              <a:solidFill>
                <a:srgbClr val="333333"/>
              </a:solidFill>
              <a:latin typeface="Arial" panose="020B0604020202020204" pitchFamily="34" charset="0"/>
              <a:ea typeface="Times New Roman" panose="02020603050405020304" pitchFamily="18" charset="0"/>
              <a:cs typeface="Arial" panose="020B0604020202020204" pitchFamily="34" charset="0"/>
            </a:endParaRPr>
          </a:p>
          <a:p>
            <a:pPr>
              <a:lnSpc>
                <a:spcPts val="1585"/>
              </a:lnSpc>
              <a:spcAft>
                <a:spcPts val="720"/>
              </a:spcAft>
            </a:pPr>
            <a:endParaRPr lang="en-AU" sz="2400" dirty="0">
              <a:solidFill>
                <a:srgbClr val="333333"/>
              </a:solidFill>
              <a:effectLst/>
              <a:latin typeface="Georgia" panose="02040502050405020303" pitchFamily="18" charset="0"/>
              <a:ea typeface="Times New Roman" panose="02020603050405020304" pitchFamily="18" charset="0"/>
            </a:endParaRPr>
          </a:p>
          <a:p>
            <a:pPr>
              <a:lnSpc>
                <a:spcPts val="1585"/>
              </a:lnSpc>
              <a:spcAft>
                <a:spcPts val="720"/>
              </a:spcAft>
            </a:pPr>
            <a:endParaRPr lang="en-AU" sz="2400" dirty="0" smtClean="0">
              <a:solidFill>
                <a:srgbClr val="333333"/>
              </a:solidFill>
              <a:latin typeface="Georgia" panose="02040502050405020303" pitchFamily="18" charset="0"/>
              <a:ea typeface="Times New Roman" panose="02020603050405020304" pitchFamily="18" charset="0"/>
            </a:endParaRPr>
          </a:p>
          <a:p>
            <a:pPr>
              <a:lnSpc>
                <a:spcPts val="1585"/>
              </a:lnSpc>
              <a:spcAft>
                <a:spcPts val="720"/>
              </a:spcAft>
            </a:pPr>
            <a:endParaRPr lang="en-AU" sz="2400" dirty="0">
              <a:solidFill>
                <a:srgbClr val="333333"/>
              </a:solidFill>
              <a:effectLst/>
              <a:latin typeface="Georgia" panose="02040502050405020303" pitchFamily="18" charset="0"/>
              <a:ea typeface="Times New Roman" panose="02020603050405020304" pitchFamily="18" charset="0"/>
            </a:endParaRPr>
          </a:p>
          <a:p>
            <a:pPr>
              <a:lnSpc>
                <a:spcPts val="1585"/>
              </a:lnSpc>
              <a:spcAft>
                <a:spcPts val="720"/>
              </a:spcAft>
            </a:pPr>
            <a:endParaRPr lang="en-AU" sz="2400" dirty="0" smtClean="0">
              <a:solidFill>
                <a:srgbClr val="333333"/>
              </a:solidFill>
              <a:latin typeface="Georgia" panose="02040502050405020303" pitchFamily="18" charset="0"/>
              <a:ea typeface="Times New Roman" panose="02020603050405020304" pitchFamily="18" charset="0"/>
            </a:endParaRPr>
          </a:p>
          <a:p>
            <a:pPr>
              <a:lnSpc>
                <a:spcPts val="1585"/>
              </a:lnSpc>
              <a:spcAft>
                <a:spcPts val="720"/>
              </a:spcAft>
            </a:pPr>
            <a:endParaRPr lang="en-AU" sz="2400" dirty="0">
              <a:solidFill>
                <a:srgbClr val="333333"/>
              </a:solidFill>
              <a:effectLst/>
              <a:latin typeface="Georgia" panose="02040502050405020303" pitchFamily="18" charset="0"/>
              <a:ea typeface="Times New Roman" panose="02020603050405020304" pitchFamily="18" charset="0"/>
            </a:endParaRPr>
          </a:p>
          <a:p>
            <a:pPr>
              <a:lnSpc>
                <a:spcPts val="1585"/>
              </a:lnSpc>
              <a:spcAft>
                <a:spcPts val="720"/>
              </a:spcAft>
            </a:pPr>
            <a:endParaRPr lang="en-AU" sz="2400" dirty="0" smtClean="0">
              <a:solidFill>
                <a:srgbClr val="333333"/>
              </a:solidFill>
              <a:latin typeface="Georgia" panose="02040502050405020303" pitchFamily="18" charset="0"/>
              <a:ea typeface="Times New Roman" panose="02020603050405020304" pitchFamily="18" charset="0"/>
            </a:endParaRPr>
          </a:p>
          <a:p>
            <a:pPr>
              <a:lnSpc>
                <a:spcPts val="1585"/>
              </a:lnSpc>
              <a:spcAft>
                <a:spcPts val="720"/>
              </a:spcAft>
            </a:pPr>
            <a:endParaRPr lang="en-AU" sz="2400" dirty="0">
              <a:solidFill>
                <a:srgbClr val="333333"/>
              </a:solidFill>
              <a:effectLst/>
              <a:latin typeface="Georgia" panose="02040502050405020303" pitchFamily="18" charset="0"/>
              <a:ea typeface="Times New Roman" panose="02020603050405020304" pitchFamily="18" charset="0"/>
            </a:endParaRPr>
          </a:p>
          <a:p>
            <a:pPr>
              <a:lnSpc>
                <a:spcPts val="1585"/>
              </a:lnSpc>
              <a:spcAft>
                <a:spcPts val="720"/>
              </a:spcAft>
            </a:pPr>
            <a:endParaRPr lang="en-AU" sz="2400" dirty="0" smtClean="0">
              <a:solidFill>
                <a:srgbClr val="333333"/>
              </a:solidFill>
              <a:latin typeface="Georgia" panose="02040502050405020303" pitchFamily="18" charset="0"/>
              <a:ea typeface="Times New Roman" panose="02020603050405020304" pitchFamily="18" charset="0"/>
            </a:endParaRPr>
          </a:p>
          <a:p>
            <a:pPr>
              <a:lnSpc>
                <a:spcPts val="1585"/>
              </a:lnSpc>
              <a:spcAft>
                <a:spcPts val="720"/>
              </a:spcAft>
            </a:pPr>
            <a:endParaRPr lang="en-AU" sz="2400" dirty="0">
              <a:solidFill>
                <a:srgbClr val="333333"/>
              </a:solidFill>
              <a:effectLst/>
              <a:latin typeface="Georgia" panose="02040502050405020303" pitchFamily="18" charset="0"/>
              <a:ea typeface="Times New Roman" panose="02020603050405020304" pitchFamily="18" charset="0"/>
            </a:endParaRPr>
          </a:p>
          <a:p>
            <a:pPr>
              <a:lnSpc>
                <a:spcPts val="1585"/>
              </a:lnSpc>
              <a:spcAft>
                <a:spcPts val="720"/>
              </a:spcAft>
            </a:pPr>
            <a:endParaRPr lang="en-AU"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831218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5488" y="207264"/>
            <a:ext cx="11448288" cy="7957563"/>
          </a:xfrm>
          <a:prstGeom prst="rect">
            <a:avLst/>
          </a:prstGeom>
        </p:spPr>
        <p:txBody>
          <a:bodyPr wrap="square">
            <a:spAutoFit/>
          </a:bodyPr>
          <a:lstStyle/>
          <a:p>
            <a:pPr>
              <a:lnSpc>
                <a:spcPct val="150000"/>
              </a:lnSpc>
              <a:spcAft>
                <a:spcPts val="720"/>
              </a:spcAft>
            </a:pPr>
            <a:r>
              <a:rPr lang="en-AU" dirty="0">
                <a:solidFill>
                  <a:srgbClr val="000000"/>
                </a:solidFill>
                <a:latin typeface="Arial" panose="020B0604020202020204" pitchFamily="34" charset="0"/>
                <a:ea typeface="Times New Roman" panose="02020603050405020304" pitchFamily="18" charset="0"/>
                <a:cs typeface="Arial" panose="020B0604020202020204" pitchFamily="34" charset="0"/>
              </a:rPr>
              <a:t>During World War One Bragg was employed experimenting with the location and measurement of underwater sounds which was to be applied to the detection of enemy submarines </a:t>
            </a:r>
            <a:r>
              <a:rPr lang="en-AU" sz="2000" dirty="0">
                <a:solidFill>
                  <a:srgbClr val="333333"/>
                </a:solidFill>
                <a:latin typeface="Arial" panose="020B0604020202020204" pitchFamily="34" charset="0"/>
                <a:ea typeface="Times New Roman" panose="02020603050405020304" pitchFamily="18" charset="0"/>
                <a:cs typeface="Arial" panose="020B0604020202020204" pitchFamily="34" charset="0"/>
              </a:rPr>
              <a:t>&amp; Lawrence worked on sound-ranging for the artillery in France; both made notable contributions.</a:t>
            </a:r>
            <a:endParaRPr lang="en-AU" sz="2800" dirty="0">
              <a:latin typeface="Arial" panose="020B0604020202020204" pitchFamily="34" charset="0"/>
              <a:ea typeface="Times New Roman" panose="02020603050405020304" pitchFamily="18" charset="0"/>
              <a:cs typeface="Arial" panose="020B0604020202020204" pitchFamily="34" charset="0"/>
            </a:endParaRPr>
          </a:p>
          <a:p>
            <a:pPr>
              <a:lnSpc>
                <a:spcPct val="150000"/>
              </a:lnSpc>
              <a:spcBef>
                <a:spcPts val="75"/>
              </a:spcBef>
              <a:spcAft>
                <a:spcPts val="525"/>
              </a:spcAft>
            </a:pPr>
            <a:r>
              <a:rPr lang="en-AU"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In </a:t>
            </a:r>
            <a:r>
              <a:rPr lang="en-AU" dirty="0">
                <a:solidFill>
                  <a:srgbClr val="000000"/>
                </a:solidFill>
                <a:latin typeface="Arial" panose="020B0604020202020204" pitchFamily="34" charset="0"/>
                <a:ea typeface="Times New Roman" panose="02020603050405020304" pitchFamily="18" charset="0"/>
                <a:cs typeface="Arial" panose="020B0604020202020204" pitchFamily="34" charset="0"/>
              </a:rPr>
              <a:t>1923 he became </a:t>
            </a:r>
            <a:r>
              <a:rPr lang="en-AU" dirty="0" err="1">
                <a:solidFill>
                  <a:srgbClr val="000000"/>
                </a:solidFill>
                <a:latin typeface="Arial" panose="020B0604020202020204" pitchFamily="34" charset="0"/>
                <a:ea typeface="Times New Roman" panose="02020603050405020304" pitchFamily="18" charset="0"/>
                <a:cs typeface="Arial" panose="020B0604020202020204" pitchFamily="34" charset="0"/>
              </a:rPr>
              <a:t>Fullerian</a:t>
            </a:r>
            <a:r>
              <a:rPr lang="en-AU" dirty="0">
                <a:solidFill>
                  <a:srgbClr val="000000"/>
                </a:solidFill>
                <a:latin typeface="Arial" panose="020B0604020202020204" pitchFamily="34" charset="0"/>
                <a:ea typeface="Times New Roman" panose="02020603050405020304" pitchFamily="18" charset="0"/>
                <a:cs typeface="Arial" panose="020B0604020202020204" pitchFamily="34" charset="0"/>
              </a:rPr>
              <a:t> Professor of Chemistry at the Royal Institution, London, and began giving lectures for young people, wishing to inspire an interest in science often by relating scientific topics to everyday situations.</a:t>
            </a:r>
            <a:endParaRPr lang="en-AU" sz="2400" dirty="0">
              <a:latin typeface="Arial" panose="020B0604020202020204" pitchFamily="34" charset="0"/>
              <a:ea typeface="Calibri" panose="020F0502020204030204" pitchFamily="34" charset="0"/>
              <a:cs typeface="Arial" panose="020B0604020202020204" pitchFamily="34" charset="0"/>
            </a:endParaRPr>
          </a:p>
          <a:p>
            <a:pPr>
              <a:lnSpc>
                <a:spcPct val="150000"/>
              </a:lnSpc>
              <a:spcBef>
                <a:spcPts val="75"/>
              </a:spcBef>
              <a:spcAft>
                <a:spcPts val="525"/>
              </a:spcAft>
            </a:pPr>
            <a:r>
              <a:rPr lang="en-AU" dirty="0">
                <a:solidFill>
                  <a:srgbClr val="000000"/>
                </a:solidFill>
                <a:latin typeface="Arial" panose="020B0604020202020204" pitchFamily="34" charset="0"/>
                <a:ea typeface="Times New Roman" panose="02020603050405020304" pitchFamily="18" charset="0"/>
                <a:cs typeface="Arial" panose="020B0604020202020204" pitchFamily="34" charset="0"/>
              </a:rPr>
              <a:t>Bragg was knighted in 1920, awarded the Order of Merit in 1931 and elected President of the Royal Society in 1935. He died on 12 March 1942</a:t>
            </a:r>
            <a:r>
              <a:rPr lang="en-AU"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 </a:t>
            </a:r>
            <a:r>
              <a:rPr lang="en-AU" dirty="0">
                <a:latin typeface="Arial" panose="020B0604020202020204" pitchFamily="34" charset="0"/>
                <a:cs typeface="Arial" panose="020B0604020202020204" pitchFamily="34" charset="0"/>
              </a:rPr>
              <a:t>H</a:t>
            </a:r>
            <a:r>
              <a:rPr lang="en-AU" dirty="0" smtClean="0">
                <a:latin typeface="Arial" panose="020B0604020202020204" pitchFamily="34" charset="0"/>
                <a:cs typeface="Arial" panose="020B0604020202020204" pitchFamily="34" charset="0"/>
              </a:rPr>
              <a:t>is </a:t>
            </a:r>
            <a:r>
              <a:rPr lang="en-AU" dirty="0">
                <a:latin typeface="Arial" panose="020B0604020202020204" pitchFamily="34" charset="0"/>
                <a:cs typeface="Arial" panose="020B0604020202020204" pitchFamily="34" charset="0"/>
              </a:rPr>
              <a:t>much loved wife, </a:t>
            </a:r>
            <a:r>
              <a:rPr lang="en-AU" dirty="0" err="1" smtClean="0">
                <a:latin typeface="Arial" panose="020B0604020202020204" pitchFamily="34" charset="0"/>
                <a:cs typeface="Arial" panose="020B0604020202020204" pitchFamily="34" charset="0"/>
              </a:rPr>
              <a:t>Gwendoline</a:t>
            </a:r>
            <a:r>
              <a:rPr lang="en-AU" dirty="0">
                <a:latin typeface="Arial" panose="020B0604020202020204" pitchFamily="34" charset="0"/>
                <a:cs typeface="Arial" panose="020B0604020202020204" pitchFamily="34" charset="0"/>
              </a:rPr>
              <a:t> </a:t>
            </a:r>
            <a:r>
              <a:rPr lang="en-AU" dirty="0" smtClean="0">
                <a:latin typeface="Arial" panose="020B0604020202020204" pitchFamily="34" charset="0"/>
                <a:cs typeface="Arial" panose="020B0604020202020204" pitchFamily="34" charset="0"/>
              </a:rPr>
              <a:t>had </a:t>
            </a:r>
            <a:r>
              <a:rPr lang="en-AU" dirty="0">
                <a:latin typeface="Arial" panose="020B0604020202020204" pitchFamily="34" charset="0"/>
                <a:cs typeface="Arial" panose="020B0604020202020204" pitchFamily="34" charset="0"/>
              </a:rPr>
              <a:t>died in 1929.</a:t>
            </a:r>
          </a:p>
          <a:p>
            <a:pPr>
              <a:lnSpc>
                <a:spcPct val="150000"/>
              </a:lnSpc>
              <a:spcBef>
                <a:spcPts val="75"/>
              </a:spcBef>
              <a:spcAft>
                <a:spcPts val="525"/>
              </a:spcAft>
            </a:pPr>
            <a:endParaRPr lang="en-AU" dirty="0" smtClean="0">
              <a:solidFill>
                <a:srgbClr val="000000"/>
              </a:solidFill>
              <a:latin typeface="Arial" panose="020B0604020202020204" pitchFamily="34" charset="0"/>
              <a:ea typeface="Times New Roman" panose="02020603050405020304" pitchFamily="18" charset="0"/>
              <a:cs typeface="Arial" panose="020B0604020202020204" pitchFamily="34" charset="0"/>
            </a:endParaRPr>
          </a:p>
          <a:p>
            <a:pPr>
              <a:lnSpc>
                <a:spcPct val="107000"/>
              </a:lnSpc>
              <a:spcBef>
                <a:spcPts val="75"/>
              </a:spcBef>
              <a:spcAft>
                <a:spcPts val="525"/>
              </a:spcAft>
            </a:pPr>
            <a:endParaRPr lang="en-AU" sz="24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pPr>
              <a:lnSpc>
                <a:spcPct val="107000"/>
              </a:lnSpc>
              <a:spcBef>
                <a:spcPts val="75"/>
              </a:spcBef>
              <a:spcAft>
                <a:spcPts val="525"/>
              </a:spcAft>
            </a:pPr>
            <a:endParaRPr lang="en-AU" sz="2400" dirty="0" smtClean="0">
              <a:solidFill>
                <a:srgbClr val="000000"/>
              </a:solidFill>
              <a:latin typeface="Arial" panose="020B0604020202020204" pitchFamily="34" charset="0"/>
              <a:ea typeface="Calibri" panose="020F0502020204030204" pitchFamily="34" charset="0"/>
              <a:cs typeface="Times New Roman" panose="02020603050405020304" pitchFamily="18" charset="0"/>
            </a:endParaRPr>
          </a:p>
          <a:p>
            <a:pPr>
              <a:lnSpc>
                <a:spcPct val="107000"/>
              </a:lnSpc>
              <a:spcBef>
                <a:spcPts val="75"/>
              </a:spcBef>
              <a:spcAft>
                <a:spcPts val="525"/>
              </a:spcAft>
            </a:pPr>
            <a:endParaRPr lang="en-AU" sz="24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pPr>
              <a:lnSpc>
                <a:spcPct val="107000"/>
              </a:lnSpc>
              <a:spcBef>
                <a:spcPts val="75"/>
              </a:spcBef>
              <a:spcAft>
                <a:spcPts val="525"/>
              </a:spcAft>
            </a:pPr>
            <a:endParaRPr lang="en-AU" sz="2400" dirty="0" smtClean="0">
              <a:solidFill>
                <a:srgbClr val="000000"/>
              </a:solidFill>
              <a:latin typeface="Arial" panose="020B0604020202020204" pitchFamily="34" charset="0"/>
              <a:ea typeface="Calibri" panose="020F0502020204030204" pitchFamily="34" charset="0"/>
              <a:cs typeface="Times New Roman" panose="02020603050405020304" pitchFamily="18" charset="0"/>
            </a:endParaRPr>
          </a:p>
          <a:p>
            <a:pPr>
              <a:lnSpc>
                <a:spcPct val="107000"/>
              </a:lnSpc>
              <a:spcBef>
                <a:spcPts val="75"/>
              </a:spcBef>
              <a:spcAft>
                <a:spcPts val="525"/>
              </a:spcAft>
            </a:pPr>
            <a:endParaRPr lang="en-AU" sz="24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pPr>
              <a:lnSpc>
                <a:spcPct val="107000"/>
              </a:lnSpc>
              <a:spcBef>
                <a:spcPts val="75"/>
              </a:spcBef>
              <a:spcAft>
                <a:spcPts val="525"/>
              </a:spcAft>
            </a:pPr>
            <a:endParaRPr lang="en-AU" sz="2400" dirty="0" smtClean="0">
              <a:solidFill>
                <a:srgbClr val="000000"/>
              </a:solidFill>
              <a:latin typeface="Arial" panose="020B0604020202020204" pitchFamily="34" charset="0"/>
              <a:ea typeface="Calibri" panose="020F0502020204030204" pitchFamily="34" charset="0"/>
              <a:cs typeface="Times New Roman" panose="02020603050405020304" pitchFamily="18" charset="0"/>
            </a:endParaRPr>
          </a:p>
          <a:p>
            <a:pPr>
              <a:lnSpc>
                <a:spcPct val="107000"/>
              </a:lnSpc>
              <a:spcBef>
                <a:spcPts val="75"/>
              </a:spcBef>
              <a:spcAft>
                <a:spcPts val="525"/>
              </a:spcAft>
            </a:pPr>
            <a:endParaRPr lang="en-AU" sz="24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p>
            <a:pPr>
              <a:lnSpc>
                <a:spcPct val="107000"/>
              </a:lnSpc>
              <a:spcBef>
                <a:spcPts val="75"/>
              </a:spcBef>
              <a:spcAft>
                <a:spcPts val="525"/>
              </a:spcAft>
            </a:pPr>
            <a:endParaRPr lang="en-AU"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descr="William Henry Bragg and Son"/>
          <p:cNvPicPr/>
          <p:nvPr/>
        </p:nvPicPr>
        <p:blipFill>
          <a:blip r:embed="rId2">
            <a:extLst>
              <a:ext uri="{28A0092B-C50C-407E-A947-70E740481C1C}">
                <a14:useLocalDpi xmlns:a14="http://schemas.microsoft.com/office/drawing/2010/main" val="0"/>
              </a:ext>
            </a:extLst>
          </a:blip>
          <a:srcRect/>
          <a:stretch>
            <a:fillRect/>
          </a:stretch>
        </p:blipFill>
        <p:spPr bwMode="auto">
          <a:xfrm>
            <a:off x="1987296" y="4035552"/>
            <a:ext cx="7815072" cy="2822448"/>
          </a:xfrm>
          <a:prstGeom prst="rect">
            <a:avLst/>
          </a:prstGeom>
          <a:noFill/>
          <a:ln>
            <a:noFill/>
          </a:ln>
        </p:spPr>
      </p:pic>
    </p:spTree>
    <p:extLst>
      <p:ext uri="{BB962C8B-B14F-4D97-AF65-F5344CB8AC3E}">
        <p14:creationId xmlns:p14="http://schemas.microsoft.com/office/powerpoint/2010/main" val="27908860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ttp://images.slsa.sa.gov.au/samemory/saPeople/Bragg_L/B53582.jp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475488" y="195073"/>
            <a:ext cx="4267200" cy="6437376"/>
          </a:xfrm>
          <a:prstGeom prst="rect">
            <a:avLst/>
          </a:prstGeom>
          <a:noFill/>
          <a:ln>
            <a:noFill/>
          </a:ln>
        </p:spPr>
      </p:pic>
      <p:sp>
        <p:nvSpPr>
          <p:cNvPr id="3" name="Rectangle 2"/>
          <p:cNvSpPr/>
          <p:nvPr/>
        </p:nvSpPr>
        <p:spPr>
          <a:xfrm>
            <a:off x="475488" y="6547105"/>
            <a:ext cx="3572256" cy="369332"/>
          </a:xfrm>
          <a:prstGeom prst="rect">
            <a:avLst/>
          </a:prstGeom>
        </p:spPr>
        <p:txBody>
          <a:bodyPr wrap="square">
            <a:spAutoFit/>
          </a:bodyPr>
          <a:lstStyle/>
          <a:p>
            <a:r>
              <a:rPr lang="en-AU" sz="900" dirty="0" smtClean="0">
                <a:solidFill>
                  <a:srgbClr val="000000"/>
                </a:solidFill>
                <a:latin typeface="Arial" panose="020B0604020202020204" pitchFamily="34" charset="0"/>
                <a:ea typeface="Calibri" panose="020F0502020204030204" pitchFamily="34" charset="0"/>
              </a:rPr>
              <a:t>Image reproduced courtesy of Advertiser Newspapers Pt</a:t>
            </a:r>
            <a:r>
              <a:rPr lang="en-AU" sz="900" u="sng" dirty="0" smtClean="0">
                <a:solidFill>
                  <a:srgbClr val="000000"/>
                </a:solidFill>
                <a:latin typeface="Arial" panose="020B0604020202020204" pitchFamily="34" charset="0"/>
                <a:ea typeface="Calibri" panose="020F0502020204030204" pitchFamily="34" charset="0"/>
              </a:rPr>
              <a:t>y</a:t>
            </a:r>
            <a:r>
              <a:rPr lang="en-AU" sz="900" dirty="0" smtClean="0">
                <a:solidFill>
                  <a:srgbClr val="000000"/>
                </a:solidFill>
                <a:latin typeface="Arial" panose="020B0604020202020204" pitchFamily="34" charset="0"/>
                <a:ea typeface="Calibri" panose="020F0502020204030204" pitchFamily="34" charset="0"/>
              </a:rPr>
              <a:t> Ltd. </a:t>
            </a:r>
          </a:p>
          <a:p>
            <a:endParaRPr lang="en-AU" sz="900" dirty="0" smtClean="0">
              <a:solidFill>
                <a:srgbClr val="000000"/>
              </a:solidFill>
              <a:latin typeface="Arial" panose="020B0604020202020204" pitchFamily="34" charset="0"/>
            </a:endParaRPr>
          </a:p>
        </p:txBody>
      </p:sp>
      <p:sp>
        <p:nvSpPr>
          <p:cNvPr id="10" name="TextBox 9"/>
          <p:cNvSpPr txBox="1"/>
          <p:nvPr/>
        </p:nvSpPr>
        <p:spPr>
          <a:xfrm>
            <a:off x="5559552" y="195074"/>
            <a:ext cx="5928684" cy="984885"/>
          </a:xfrm>
          <a:prstGeom prst="rect">
            <a:avLst/>
          </a:prstGeom>
          <a:noFill/>
        </p:spPr>
        <p:txBody>
          <a:bodyPr wrap="square" rtlCol="0">
            <a:spAutoFit/>
          </a:bodyPr>
          <a:lstStyle/>
          <a:p>
            <a:r>
              <a:rPr lang="en-AU" sz="4000" dirty="0" smtClean="0">
                <a:solidFill>
                  <a:srgbClr val="002060"/>
                </a:solidFill>
              </a:rPr>
              <a:t>William Lawrence Bragg</a:t>
            </a:r>
          </a:p>
          <a:p>
            <a:r>
              <a:rPr lang="en-AU" dirty="0" smtClean="0"/>
              <a:t>Born 31</a:t>
            </a:r>
            <a:r>
              <a:rPr lang="en-AU" baseline="30000" dirty="0" smtClean="0"/>
              <a:t>st</a:t>
            </a:r>
            <a:r>
              <a:rPr lang="en-AU" dirty="0" smtClean="0"/>
              <a:t> March 1890 Adelaide, died 1</a:t>
            </a:r>
            <a:r>
              <a:rPr lang="en-AU" baseline="30000" dirty="0" smtClean="0"/>
              <a:t>st</a:t>
            </a:r>
            <a:r>
              <a:rPr lang="en-AU" dirty="0" smtClean="0"/>
              <a:t> July 1971 London</a:t>
            </a:r>
            <a:endParaRPr lang="en-AU" dirty="0"/>
          </a:p>
        </p:txBody>
      </p:sp>
      <p:sp>
        <p:nvSpPr>
          <p:cNvPr id="12" name="TextBox 11"/>
          <p:cNvSpPr txBox="1"/>
          <p:nvPr/>
        </p:nvSpPr>
        <p:spPr>
          <a:xfrm>
            <a:off x="4888992" y="1048513"/>
            <a:ext cx="7059168" cy="7325082"/>
          </a:xfrm>
          <a:prstGeom prst="rect">
            <a:avLst/>
          </a:prstGeom>
          <a:noFill/>
        </p:spPr>
        <p:txBody>
          <a:bodyPr wrap="square" rtlCol="0">
            <a:spAutoFit/>
          </a:bodyPr>
          <a:lstStyle/>
          <a:p>
            <a:r>
              <a:rPr lang="en-AU" sz="2000" dirty="0"/>
              <a:t>Lawrence completed his secondary education at </a:t>
            </a:r>
            <a:r>
              <a:rPr lang="en-AU" sz="2000" dirty="0">
                <a:solidFill>
                  <a:srgbClr val="002060"/>
                </a:solidFill>
              </a:rPr>
              <a:t>St Peter's College at the age of 15</a:t>
            </a:r>
            <a:r>
              <a:rPr lang="en-AU" sz="2000" dirty="0"/>
              <a:t>. He enrolled at the </a:t>
            </a:r>
            <a:r>
              <a:rPr lang="en-AU" sz="2000" dirty="0">
                <a:solidFill>
                  <a:srgbClr val="002060"/>
                </a:solidFill>
              </a:rPr>
              <a:t>University of Adelaide</a:t>
            </a:r>
            <a:r>
              <a:rPr lang="en-AU" sz="2000" dirty="0"/>
              <a:t>, studying mathematics, chemistry and </a:t>
            </a:r>
            <a:r>
              <a:rPr lang="en-AU" sz="2000" dirty="0" smtClean="0"/>
              <a:t>physics and graduating with a BA in 1908. </a:t>
            </a:r>
            <a:r>
              <a:rPr lang="en-AU" sz="2000" dirty="0"/>
              <a:t>Like his father, </a:t>
            </a:r>
            <a:r>
              <a:rPr lang="en-AU" sz="2000" dirty="0" smtClean="0"/>
              <a:t>Lawrence </a:t>
            </a:r>
            <a:r>
              <a:rPr lang="en-AU" sz="2000" dirty="0"/>
              <a:t>then continued his studies at Cambridge University.  </a:t>
            </a:r>
            <a:endParaRPr lang="en-AU" sz="2000" dirty="0" smtClean="0"/>
          </a:p>
          <a:p>
            <a:endParaRPr lang="en-AU" sz="2000" dirty="0"/>
          </a:p>
          <a:p>
            <a:r>
              <a:rPr lang="en-AU" sz="2000" dirty="0" smtClean="0"/>
              <a:t>In </a:t>
            </a:r>
            <a:r>
              <a:rPr lang="en-AU" sz="2000" dirty="0"/>
              <a:t>1912, </a:t>
            </a:r>
            <a:r>
              <a:rPr lang="en-AU" sz="2000" u="sng" dirty="0">
                <a:hlinkClick r:id="rId4"/>
              </a:rPr>
              <a:t>Lawrence Bragg</a:t>
            </a:r>
            <a:r>
              <a:rPr lang="en-AU" sz="2000" dirty="0"/>
              <a:t> graduated from Cambridge University, and father and son began to work together researching x-rays and crystal structure. This was the start of their Nobel Prize winning work in x-ray crystallography. </a:t>
            </a:r>
            <a:endParaRPr lang="en-AU" sz="2000" dirty="0" smtClean="0"/>
          </a:p>
          <a:p>
            <a:endParaRPr lang="en-AU" sz="2000" dirty="0" smtClean="0"/>
          </a:p>
          <a:p>
            <a:r>
              <a:rPr lang="en-AU" sz="2000" dirty="0" smtClean="0"/>
              <a:t>William </a:t>
            </a:r>
            <a:r>
              <a:rPr lang="en-AU" sz="2000" dirty="0"/>
              <a:t>Bragg was very adept at creating new equipment, while Lawrence was very insightful. Their skills were </a:t>
            </a:r>
            <a:r>
              <a:rPr lang="en-AU" sz="2000" dirty="0" smtClean="0"/>
              <a:t>complementary </a:t>
            </a:r>
            <a:r>
              <a:rPr lang="en-AU" sz="2000" dirty="0"/>
              <a:t>and they loved working together. Their most dramatic collaboration was in determining the structure of diamond. </a:t>
            </a:r>
            <a:endParaRPr lang="en-AU" sz="2000" dirty="0" smtClean="0"/>
          </a:p>
          <a:p>
            <a:endParaRPr lang="en-AU" sz="2000" dirty="0"/>
          </a:p>
          <a:p>
            <a:r>
              <a:rPr lang="en-AU" sz="2000" dirty="0" smtClean="0"/>
              <a:t>Lawrence </a:t>
            </a:r>
            <a:r>
              <a:rPr lang="en-AU" sz="2000" dirty="0"/>
              <a:t>was appointed as Fellow and Lecturer in Natural Sciences at Trinity College, Cambridge in 1914 </a:t>
            </a:r>
            <a:r>
              <a:rPr lang="en-AU" sz="2000" dirty="0" smtClean="0"/>
              <a:t>2 </a:t>
            </a:r>
            <a:r>
              <a:rPr lang="en-AU" sz="2000" dirty="0" err="1" smtClean="0"/>
              <a:t>yrs</a:t>
            </a:r>
            <a:r>
              <a:rPr lang="en-AU" sz="2000" dirty="0" smtClean="0"/>
              <a:t> after </a:t>
            </a:r>
            <a:r>
              <a:rPr lang="en-AU" sz="2000" dirty="0"/>
              <a:t>graduating</a:t>
            </a:r>
            <a:r>
              <a:rPr lang="en-AU" sz="2000" dirty="0" smtClean="0"/>
              <a:t>.</a:t>
            </a:r>
          </a:p>
          <a:p>
            <a:endParaRPr lang="en-AU" dirty="0"/>
          </a:p>
          <a:p>
            <a:endParaRPr lang="en-AU" dirty="0" smtClean="0"/>
          </a:p>
          <a:p>
            <a:endParaRPr lang="en-AU" dirty="0"/>
          </a:p>
          <a:p>
            <a:endParaRPr lang="en-AU" dirty="0" smtClean="0"/>
          </a:p>
          <a:p>
            <a:endParaRPr lang="en-AU" dirty="0"/>
          </a:p>
        </p:txBody>
      </p:sp>
    </p:spTree>
    <p:extLst>
      <p:ext uri="{BB962C8B-B14F-4D97-AF65-F5344CB8AC3E}">
        <p14:creationId xmlns:p14="http://schemas.microsoft.com/office/powerpoint/2010/main" val="4163058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File:X-ray spectrometer, 1912. (966056992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93685" y="111376"/>
            <a:ext cx="4668819" cy="6611402"/>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1140312" y="1936376"/>
            <a:ext cx="5228216" cy="5078313"/>
          </a:xfrm>
          <a:prstGeom prst="rect">
            <a:avLst/>
          </a:prstGeom>
        </p:spPr>
        <p:txBody>
          <a:bodyPr wrap="square">
            <a:spAutoFit/>
          </a:bodyPr>
          <a:lstStyle/>
          <a:p>
            <a:r>
              <a:rPr lang="en-AU" sz="3600" dirty="0" smtClean="0">
                <a:solidFill>
                  <a:schemeClr val="accent2">
                    <a:lumMod val="50000"/>
                  </a:schemeClr>
                </a:solidFill>
                <a:latin typeface="Helvetica Neue"/>
              </a:rPr>
              <a:t>      The </a:t>
            </a:r>
            <a:r>
              <a:rPr lang="en-AU" sz="3600" dirty="0">
                <a:solidFill>
                  <a:schemeClr val="accent2">
                    <a:lumMod val="50000"/>
                  </a:schemeClr>
                </a:solidFill>
                <a:latin typeface="Helvetica Neue"/>
              </a:rPr>
              <a:t>first X-ray spectrometer designed </a:t>
            </a:r>
            <a:r>
              <a:rPr lang="en-AU" sz="3600" dirty="0" smtClean="0">
                <a:solidFill>
                  <a:schemeClr val="accent2">
                    <a:lumMod val="50000"/>
                  </a:schemeClr>
                </a:solidFill>
                <a:latin typeface="Helvetica Neue"/>
              </a:rPr>
              <a:t>  	   in 1912 </a:t>
            </a:r>
          </a:p>
          <a:p>
            <a:r>
              <a:rPr lang="en-AU" sz="3600" dirty="0" smtClean="0">
                <a:solidFill>
                  <a:schemeClr val="accent2">
                    <a:lumMod val="50000"/>
                  </a:schemeClr>
                </a:solidFill>
                <a:latin typeface="Helvetica Neue"/>
              </a:rPr>
              <a:t>		by </a:t>
            </a:r>
          </a:p>
          <a:p>
            <a:r>
              <a:rPr lang="en-AU" sz="3600" dirty="0" smtClean="0">
                <a:solidFill>
                  <a:schemeClr val="accent2">
                    <a:lumMod val="50000"/>
                  </a:schemeClr>
                </a:solidFill>
                <a:latin typeface="Helvetica Neue"/>
              </a:rPr>
              <a:t>Sir </a:t>
            </a:r>
            <a:r>
              <a:rPr lang="en-AU" sz="3600" dirty="0">
                <a:solidFill>
                  <a:schemeClr val="accent2">
                    <a:lumMod val="50000"/>
                  </a:schemeClr>
                </a:solidFill>
                <a:latin typeface="Helvetica Neue"/>
              </a:rPr>
              <a:t>William Lawrence </a:t>
            </a:r>
            <a:r>
              <a:rPr lang="en-AU" sz="3600" dirty="0" smtClean="0">
                <a:solidFill>
                  <a:schemeClr val="accent2">
                    <a:lumMod val="50000"/>
                  </a:schemeClr>
                </a:solidFill>
                <a:latin typeface="Helvetica Neue"/>
              </a:rPr>
              <a:t>		   Bragg</a:t>
            </a:r>
          </a:p>
          <a:p>
            <a:endParaRPr lang="en-AU" sz="3600" dirty="0">
              <a:solidFill>
                <a:schemeClr val="accent2">
                  <a:lumMod val="50000"/>
                </a:schemeClr>
              </a:solidFill>
              <a:latin typeface="Helvetica Neue"/>
            </a:endParaRPr>
          </a:p>
          <a:p>
            <a:endParaRPr lang="en-AU" sz="3600" dirty="0" smtClean="0">
              <a:solidFill>
                <a:schemeClr val="accent2">
                  <a:lumMod val="50000"/>
                </a:schemeClr>
              </a:solidFill>
              <a:latin typeface="Helvetica Neue"/>
            </a:endParaRPr>
          </a:p>
          <a:p>
            <a:endParaRPr lang="en-AU" sz="3600" dirty="0">
              <a:solidFill>
                <a:schemeClr val="accent2">
                  <a:lumMod val="50000"/>
                </a:schemeClr>
              </a:solidFill>
            </a:endParaRPr>
          </a:p>
        </p:txBody>
      </p:sp>
    </p:spTree>
    <p:extLst>
      <p:ext uri="{BB962C8B-B14F-4D97-AF65-F5344CB8AC3E}">
        <p14:creationId xmlns:p14="http://schemas.microsoft.com/office/powerpoint/2010/main" val="38402307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02336" y="304800"/>
            <a:ext cx="11484864" cy="10531088"/>
          </a:xfrm>
          <a:prstGeom prst="rect">
            <a:avLst/>
          </a:prstGeom>
        </p:spPr>
        <p:txBody>
          <a:bodyPr wrap="square">
            <a:spAutoFit/>
          </a:bodyPr>
          <a:lstStyle/>
          <a:p>
            <a:pPr>
              <a:lnSpc>
                <a:spcPct val="150000"/>
              </a:lnSpc>
              <a:spcAft>
                <a:spcPts val="720"/>
              </a:spcAft>
            </a:pPr>
            <a:r>
              <a:rPr lang="en-AU" sz="2400" dirty="0">
                <a:solidFill>
                  <a:srgbClr val="000000"/>
                </a:solidFill>
                <a:latin typeface="Arial" panose="020B0604020202020204" pitchFamily="34" charset="0"/>
                <a:ea typeface="Times New Roman" panose="02020603050405020304" pitchFamily="18" charset="0"/>
                <a:cs typeface="Arial" panose="020B0604020202020204" pitchFamily="34" charset="0"/>
              </a:rPr>
              <a:t>Lawrence served in France during the First World War, undertaking pioneering work in the use of sound-ranging to identify the position of enemy guns. He was made an Officer of the Order of the British Empire (OBE) and received the Military Cross (MC) in 1918. </a:t>
            </a:r>
            <a:endParaRPr lang="en-AU" sz="2400" dirty="0" smtClean="0">
              <a:solidFill>
                <a:srgbClr val="000000"/>
              </a:solidFill>
              <a:latin typeface="Arial" panose="020B0604020202020204" pitchFamily="34" charset="0"/>
              <a:ea typeface="Times New Roman" panose="02020603050405020304" pitchFamily="18" charset="0"/>
              <a:cs typeface="Arial" panose="020B0604020202020204" pitchFamily="34" charset="0"/>
            </a:endParaRPr>
          </a:p>
          <a:p>
            <a:pPr>
              <a:lnSpc>
                <a:spcPct val="150000"/>
              </a:lnSpc>
              <a:spcAft>
                <a:spcPts val="720"/>
              </a:spcAft>
            </a:pPr>
            <a:r>
              <a:rPr lang="en-AU" sz="2400"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After </a:t>
            </a:r>
            <a:r>
              <a:rPr lang="en-AU" sz="2400" dirty="0">
                <a:solidFill>
                  <a:srgbClr val="000000"/>
                </a:solidFill>
                <a:latin typeface="Arial" panose="020B0604020202020204" pitchFamily="34" charset="0"/>
                <a:ea typeface="Times New Roman" panose="02020603050405020304" pitchFamily="18" charset="0"/>
                <a:cs typeface="Arial" panose="020B0604020202020204" pitchFamily="34" charset="0"/>
              </a:rPr>
              <a:t>the war, in 1919 he took up a post as </a:t>
            </a:r>
            <a:r>
              <a:rPr lang="en-AU" sz="2400" dirty="0" err="1">
                <a:solidFill>
                  <a:srgbClr val="000000"/>
                </a:solidFill>
                <a:latin typeface="Arial" panose="020B0604020202020204" pitchFamily="34" charset="0"/>
                <a:ea typeface="Times New Roman" panose="02020603050405020304" pitchFamily="18" charset="0"/>
                <a:cs typeface="Arial" panose="020B0604020202020204" pitchFamily="34" charset="0"/>
              </a:rPr>
              <a:t>Langworthy</a:t>
            </a:r>
            <a:r>
              <a:rPr lang="en-AU" sz="2400" dirty="0">
                <a:solidFill>
                  <a:srgbClr val="000000"/>
                </a:solidFill>
                <a:latin typeface="Arial" panose="020B0604020202020204" pitchFamily="34" charset="0"/>
                <a:ea typeface="Times New Roman" panose="02020603050405020304" pitchFamily="18" charset="0"/>
                <a:cs typeface="Arial" panose="020B0604020202020204" pitchFamily="34" charset="0"/>
              </a:rPr>
              <a:t> Professor of Physics at Victoria University, Manchester </a:t>
            </a:r>
            <a:r>
              <a:rPr lang="en-AU" sz="2400" dirty="0">
                <a:solidFill>
                  <a:srgbClr val="333333"/>
                </a:solidFill>
                <a:latin typeface="Arial" panose="020B0604020202020204" pitchFamily="34" charset="0"/>
                <a:ea typeface="Times New Roman" panose="02020603050405020304" pitchFamily="18" charset="0"/>
                <a:cs typeface="Arial" panose="020B0604020202020204" pitchFamily="34" charset="0"/>
              </a:rPr>
              <a:t>where he fostered a school of X-ray crystallography devoted mainly to the study of inorganic structures, notably silicates, metals and alloys. </a:t>
            </a:r>
            <a:endParaRPr lang="en-AU" sz="2400" dirty="0" smtClean="0">
              <a:solidFill>
                <a:srgbClr val="333333"/>
              </a:solidFill>
              <a:latin typeface="Arial" panose="020B0604020202020204" pitchFamily="34" charset="0"/>
              <a:ea typeface="Times New Roman" panose="02020603050405020304" pitchFamily="18" charset="0"/>
              <a:cs typeface="Arial" panose="020B0604020202020204" pitchFamily="34" charset="0"/>
            </a:endParaRPr>
          </a:p>
          <a:p>
            <a:pPr>
              <a:lnSpc>
                <a:spcPct val="150000"/>
              </a:lnSpc>
              <a:spcAft>
                <a:spcPts val="720"/>
              </a:spcAft>
            </a:pPr>
            <a:r>
              <a:rPr lang="en-AU" sz="2400" dirty="0" smtClean="0">
                <a:solidFill>
                  <a:srgbClr val="333333"/>
                </a:solidFill>
                <a:latin typeface="Arial" panose="020B0604020202020204" pitchFamily="34" charset="0"/>
                <a:ea typeface="Times New Roman" panose="02020603050405020304" pitchFamily="18" charset="0"/>
                <a:cs typeface="Arial" panose="020B0604020202020204" pitchFamily="34" charset="0"/>
              </a:rPr>
              <a:t>On </a:t>
            </a:r>
            <a:r>
              <a:rPr lang="en-AU" sz="2400" dirty="0">
                <a:solidFill>
                  <a:srgbClr val="333333"/>
                </a:solidFill>
                <a:latin typeface="Arial" panose="020B0604020202020204" pitchFamily="34" charset="0"/>
                <a:ea typeface="Times New Roman" panose="02020603050405020304" pitchFamily="18" charset="0"/>
                <a:cs typeface="Arial" panose="020B0604020202020204" pitchFamily="34" charset="0"/>
              </a:rPr>
              <a:t>10 December 1921 at Cambridge he married Alice Grace Jenny Hopkinson who pursued a successful career in municipal affairs</a:t>
            </a:r>
            <a:r>
              <a:rPr lang="en-AU" sz="2400" dirty="0" smtClean="0">
                <a:solidFill>
                  <a:srgbClr val="333333"/>
                </a:solidFill>
                <a:latin typeface="Arial" panose="020B0604020202020204" pitchFamily="34" charset="0"/>
                <a:ea typeface="Times New Roman" panose="02020603050405020304" pitchFamily="18" charset="0"/>
                <a:cs typeface="Arial" panose="020B0604020202020204" pitchFamily="34" charset="0"/>
              </a:rPr>
              <a:t>.</a:t>
            </a:r>
          </a:p>
          <a:p>
            <a:pPr>
              <a:lnSpc>
                <a:spcPts val="1585"/>
              </a:lnSpc>
              <a:spcAft>
                <a:spcPts val="720"/>
              </a:spcAft>
            </a:pPr>
            <a:endParaRPr lang="en-AU" sz="2000" dirty="0">
              <a:solidFill>
                <a:srgbClr val="333333"/>
              </a:solidFill>
              <a:effectLst/>
              <a:latin typeface="Georgia" panose="02040502050405020303" pitchFamily="18" charset="0"/>
              <a:ea typeface="Times New Roman" panose="02020603050405020304" pitchFamily="18" charset="0"/>
            </a:endParaRPr>
          </a:p>
          <a:p>
            <a:pPr>
              <a:lnSpc>
                <a:spcPts val="1585"/>
              </a:lnSpc>
              <a:spcAft>
                <a:spcPts val="720"/>
              </a:spcAft>
            </a:pPr>
            <a:endParaRPr lang="en-AU" sz="2000" dirty="0" smtClean="0">
              <a:solidFill>
                <a:srgbClr val="333333"/>
              </a:solidFill>
              <a:latin typeface="Georgia" panose="02040502050405020303" pitchFamily="18" charset="0"/>
              <a:ea typeface="Times New Roman" panose="02020603050405020304" pitchFamily="18" charset="0"/>
            </a:endParaRPr>
          </a:p>
          <a:p>
            <a:pPr>
              <a:lnSpc>
                <a:spcPts val="1585"/>
              </a:lnSpc>
              <a:spcAft>
                <a:spcPts val="720"/>
              </a:spcAft>
            </a:pPr>
            <a:endParaRPr lang="en-AU" sz="2000" dirty="0">
              <a:solidFill>
                <a:srgbClr val="333333"/>
              </a:solidFill>
              <a:effectLst/>
              <a:latin typeface="Georgia" panose="02040502050405020303" pitchFamily="18" charset="0"/>
              <a:ea typeface="Times New Roman" panose="02020603050405020304" pitchFamily="18" charset="0"/>
            </a:endParaRPr>
          </a:p>
          <a:p>
            <a:pPr>
              <a:lnSpc>
                <a:spcPts val="1585"/>
              </a:lnSpc>
              <a:spcAft>
                <a:spcPts val="720"/>
              </a:spcAft>
            </a:pPr>
            <a:endParaRPr lang="en-AU" sz="2000" dirty="0" smtClean="0">
              <a:solidFill>
                <a:srgbClr val="333333"/>
              </a:solidFill>
              <a:latin typeface="Georgia" panose="02040502050405020303" pitchFamily="18" charset="0"/>
              <a:ea typeface="Times New Roman" panose="02020603050405020304" pitchFamily="18" charset="0"/>
            </a:endParaRPr>
          </a:p>
          <a:p>
            <a:pPr>
              <a:lnSpc>
                <a:spcPts val="1585"/>
              </a:lnSpc>
              <a:spcAft>
                <a:spcPts val="720"/>
              </a:spcAft>
            </a:pPr>
            <a:endParaRPr lang="en-AU" sz="2000" dirty="0">
              <a:solidFill>
                <a:srgbClr val="333333"/>
              </a:solidFill>
              <a:effectLst/>
              <a:latin typeface="Georgia" panose="02040502050405020303" pitchFamily="18" charset="0"/>
              <a:ea typeface="Times New Roman" panose="02020603050405020304" pitchFamily="18" charset="0"/>
            </a:endParaRPr>
          </a:p>
          <a:p>
            <a:pPr>
              <a:lnSpc>
                <a:spcPts val="1585"/>
              </a:lnSpc>
              <a:spcAft>
                <a:spcPts val="720"/>
              </a:spcAft>
            </a:pPr>
            <a:endParaRPr lang="en-AU" sz="2000" dirty="0" smtClean="0">
              <a:solidFill>
                <a:srgbClr val="333333"/>
              </a:solidFill>
              <a:latin typeface="Georgia" panose="02040502050405020303" pitchFamily="18" charset="0"/>
              <a:ea typeface="Times New Roman" panose="02020603050405020304" pitchFamily="18" charset="0"/>
            </a:endParaRPr>
          </a:p>
          <a:p>
            <a:pPr>
              <a:lnSpc>
                <a:spcPts val="1585"/>
              </a:lnSpc>
              <a:spcAft>
                <a:spcPts val="720"/>
              </a:spcAft>
            </a:pPr>
            <a:endParaRPr lang="en-AU" sz="2000" dirty="0">
              <a:solidFill>
                <a:srgbClr val="333333"/>
              </a:solidFill>
              <a:effectLst/>
              <a:latin typeface="Georgia" panose="02040502050405020303" pitchFamily="18" charset="0"/>
              <a:ea typeface="Times New Roman" panose="02020603050405020304" pitchFamily="18" charset="0"/>
            </a:endParaRPr>
          </a:p>
          <a:p>
            <a:pPr>
              <a:lnSpc>
                <a:spcPts val="1585"/>
              </a:lnSpc>
              <a:spcAft>
                <a:spcPts val="720"/>
              </a:spcAft>
            </a:pPr>
            <a:endParaRPr lang="en-AU" sz="2000" dirty="0" smtClean="0">
              <a:solidFill>
                <a:srgbClr val="333333"/>
              </a:solidFill>
              <a:latin typeface="Georgia" panose="02040502050405020303" pitchFamily="18" charset="0"/>
              <a:ea typeface="Times New Roman" panose="02020603050405020304" pitchFamily="18" charset="0"/>
            </a:endParaRPr>
          </a:p>
          <a:p>
            <a:pPr>
              <a:lnSpc>
                <a:spcPts val="1585"/>
              </a:lnSpc>
              <a:spcAft>
                <a:spcPts val="720"/>
              </a:spcAft>
            </a:pPr>
            <a:endParaRPr lang="en-AU" sz="2000" dirty="0">
              <a:solidFill>
                <a:srgbClr val="333333"/>
              </a:solidFill>
              <a:effectLst/>
              <a:latin typeface="Georgia" panose="02040502050405020303" pitchFamily="18" charset="0"/>
              <a:ea typeface="Times New Roman" panose="02020603050405020304" pitchFamily="18" charset="0"/>
            </a:endParaRPr>
          </a:p>
          <a:p>
            <a:pPr>
              <a:lnSpc>
                <a:spcPts val="1585"/>
              </a:lnSpc>
              <a:spcAft>
                <a:spcPts val="720"/>
              </a:spcAft>
            </a:pPr>
            <a:endParaRPr lang="en-AU" sz="2000" dirty="0" smtClean="0">
              <a:solidFill>
                <a:srgbClr val="333333"/>
              </a:solidFill>
              <a:latin typeface="Georgia" panose="02040502050405020303" pitchFamily="18" charset="0"/>
              <a:ea typeface="Times New Roman" panose="02020603050405020304" pitchFamily="18" charset="0"/>
            </a:endParaRPr>
          </a:p>
          <a:p>
            <a:pPr>
              <a:lnSpc>
                <a:spcPts val="1585"/>
              </a:lnSpc>
              <a:spcAft>
                <a:spcPts val="720"/>
              </a:spcAft>
            </a:pPr>
            <a:endParaRPr lang="en-AU" sz="2000" dirty="0">
              <a:solidFill>
                <a:srgbClr val="333333"/>
              </a:solidFill>
              <a:effectLst/>
              <a:latin typeface="Georgia" panose="02040502050405020303" pitchFamily="18" charset="0"/>
              <a:ea typeface="Times New Roman" panose="02020603050405020304" pitchFamily="18" charset="0"/>
            </a:endParaRPr>
          </a:p>
          <a:p>
            <a:pPr>
              <a:lnSpc>
                <a:spcPts val="1585"/>
              </a:lnSpc>
              <a:spcAft>
                <a:spcPts val="720"/>
              </a:spcAft>
            </a:pPr>
            <a:endParaRPr lang="en-AU" sz="2000" dirty="0" smtClean="0">
              <a:solidFill>
                <a:srgbClr val="333333"/>
              </a:solidFill>
              <a:latin typeface="Georgia" panose="02040502050405020303" pitchFamily="18" charset="0"/>
              <a:ea typeface="Times New Roman" panose="02020603050405020304" pitchFamily="18" charset="0"/>
            </a:endParaRPr>
          </a:p>
          <a:p>
            <a:pPr>
              <a:lnSpc>
                <a:spcPts val="1585"/>
              </a:lnSpc>
              <a:spcAft>
                <a:spcPts val="720"/>
              </a:spcAft>
            </a:pPr>
            <a:endParaRPr lang="en-AU" sz="2000" dirty="0">
              <a:solidFill>
                <a:srgbClr val="333333"/>
              </a:solidFill>
              <a:effectLst/>
              <a:latin typeface="Georgia" panose="02040502050405020303" pitchFamily="18" charset="0"/>
              <a:ea typeface="Times New Roman" panose="02020603050405020304" pitchFamily="18" charset="0"/>
            </a:endParaRPr>
          </a:p>
          <a:p>
            <a:pPr>
              <a:lnSpc>
                <a:spcPts val="1585"/>
              </a:lnSpc>
              <a:spcAft>
                <a:spcPts val="720"/>
              </a:spcAft>
            </a:pPr>
            <a:endParaRPr lang="en-AU" sz="2000" dirty="0" smtClean="0">
              <a:solidFill>
                <a:srgbClr val="333333"/>
              </a:solidFill>
              <a:latin typeface="Georgia" panose="02040502050405020303" pitchFamily="18" charset="0"/>
              <a:ea typeface="Times New Roman" panose="02020603050405020304" pitchFamily="18" charset="0"/>
            </a:endParaRPr>
          </a:p>
          <a:p>
            <a:pPr>
              <a:lnSpc>
                <a:spcPts val="1585"/>
              </a:lnSpc>
              <a:spcAft>
                <a:spcPts val="720"/>
              </a:spcAft>
            </a:pPr>
            <a:endParaRPr lang="en-AU" sz="2000" dirty="0">
              <a:solidFill>
                <a:srgbClr val="333333"/>
              </a:solidFill>
              <a:effectLst/>
              <a:latin typeface="Georgia" panose="02040502050405020303" pitchFamily="18" charset="0"/>
              <a:ea typeface="Times New Roman" panose="02020603050405020304" pitchFamily="18" charset="0"/>
            </a:endParaRPr>
          </a:p>
          <a:p>
            <a:pPr>
              <a:lnSpc>
                <a:spcPts val="1585"/>
              </a:lnSpc>
              <a:spcAft>
                <a:spcPts val="720"/>
              </a:spcAft>
            </a:pPr>
            <a:endParaRPr lang="en-AU" sz="2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3996117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6819" y="75304"/>
            <a:ext cx="11948877" cy="10763844"/>
          </a:xfrm>
          <a:prstGeom prst="rect">
            <a:avLst/>
          </a:prstGeom>
        </p:spPr>
        <p:txBody>
          <a:bodyPr wrap="square">
            <a:spAutoFit/>
          </a:bodyPr>
          <a:lstStyle/>
          <a:p>
            <a:r>
              <a:rPr lang="en-AU" sz="2800" dirty="0">
                <a:solidFill>
                  <a:srgbClr val="333333"/>
                </a:solidFill>
                <a:latin typeface="Arial" panose="020B0604020202020204" pitchFamily="34" charset="0"/>
                <a:ea typeface="Times New Roman" panose="02020603050405020304" pitchFamily="18" charset="0"/>
                <a:cs typeface="Arial" panose="020B0604020202020204" pitchFamily="34" charset="0"/>
              </a:rPr>
              <a:t>In 1937 </a:t>
            </a:r>
            <a:r>
              <a:rPr lang="en-AU" sz="2800" b="1" dirty="0" smtClean="0">
                <a:solidFill>
                  <a:srgbClr val="333333"/>
                </a:solidFill>
                <a:latin typeface="Arial" panose="020B0604020202020204" pitchFamily="34" charset="0"/>
                <a:ea typeface="Times New Roman" panose="02020603050405020304" pitchFamily="18" charset="0"/>
                <a:cs typeface="Arial" panose="020B0604020202020204" pitchFamily="34" charset="0"/>
              </a:rPr>
              <a:t>Lawrence</a:t>
            </a:r>
            <a:r>
              <a:rPr lang="en-AU" sz="2800" dirty="0">
                <a:solidFill>
                  <a:srgbClr val="333333"/>
                </a:solidFill>
                <a:latin typeface="Arial" panose="020B0604020202020204" pitchFamily="34" charset="0"/>
                <a:ea typeface="Times New Roman" panose="02020603050405020304" pitchFamily="18" charset="0"/>
                <a:cs typeface="Arial" panose="020B0604020202020204" pitchFamily="34" charset="0"/>
              </a:rPr>
              <a:t> became director of the National Physical Laboratory, </a:t>
            </a:r>
            <a:r>
              <a:rPr lang="en-AU" sz="2800" dirty="0" err="1">
                <a:solidFill>
                  <a:srgbClr val="333333"/>
                </a:solidFill>
                <a:latin typeface="Arial" panose="020B0604020202020204" pitchFamily="34" charset="0"/>
                <a:ea typeface="Times New Roman" panose="02020603050405020304" pitchFamily="18" charset="0"/>
                <a:cs typeface="Arial" panose="020B0604020202020204" pitchFamily="34" charset="0"/>
              </a:rPr>
              <a:t>Teddington</a:t>
            </a:r>
            <a:r>
              <a:rPr lang="en-AU" sz="2800" dirty="0">
                <a:solidFill>
                  <a:srgbClr val="333333"/>
                </a:solidFill>
                <a:latin typeface="Arial" panose="020B0604020202020204" pitchFamily="34" charset="0"/>
                <a:ea typeface="Times New Roman" panose="02020603050405020304" pitchFamily="18" charset="0"/>
                <a:cs typeface="Arial" panose="020B0604020202020204" pitchFamily="34" charset="0"/>
              </a:rPr>
              <a:t>, but a year later succeeded Rutherford as </a:t>
            </a:r>
            <a:r>
              <a:rPr lang="en-AU" sz="2800" dirty="0">
                <a:solidFill>
                  <a:srgbClr val="002060"/>
                </a:solidFill>
                <a:latin typeface="Arial" panose="020B0604020202020204" pitchFamily="34" charset="0"/>
                <a:ea typeface="Times New Roman" panose="02020603050405020304" pitchFamily="18" charset="0"/>
                <a:cs typeface="Arial" panose="020B0604020202020204" pitchFamily="34" charset="0"/>
              </a:rPr>
              <a:t>Cavendish professor of experimental physics at Cambridge</a:t>
            </a:r>
            <a:r>
              <a:rPr lang="en-AU" sz="2800" dirty="0">
                <a:solidFill>
                  <a:srgbClr val="333333"/>
                </a:solidFill>
                <a:latin typeface="Arial" panose="020B0604020202020204" pitchFamily="34" charset="0"/>
                <a:ea typeface="Times New Roman" panose="02020603050405020304" pitchFamily="18" charset="0"/>
                <a:cs typeface="Arial" panose="020B0604020202020204" pitchFamily="34" charset="0"/>
              </a:rPr>
              <a:t>. </a:t>
            </a:r>
            <a:r>
              <a:rPr lang="en-AU" sz="2800" dirty="0" smtClean="0">
                <a:solidFill>
                  <a:srgbClr val="333333"/>
                </a:solidFill>
                <a:latin typeface="Arial" panose="020B0604020202020204" pitchFamily="34" charset="0"/>
                <a:ea typeface="Times New Roman" panose="02020603050405020304" pitchFamily="18" charset="0"/>
                <a:cs typeface="Arial" panose="020B0604020202020204" pitchFamily="34" charset="0"/>
              </a:rPr>
              <a:t>Here </a:t>
            </a:r>
            <a:r>
              <a:rPr lang="en-AU" sz="2800" dirty="0">
                <a:solidFill>
                  <a:srgbClr val="333333"/>
                </a:solidFill>
                <a:latin typeface="Arial" panose="020B0604020202020204" pitchFamily="34" charset="0"/>
                <a:ea typeface="Times New Roman" panose="02020603050405020304" pitchFamily="18" charset="0"/>
                <a:cs typeface="Arial" panose="020B0604020202020204" pitchFamily="34" charset="0"/>
              </a:rPr>
              <a:t>he joined in the attack upon the structures of the proteins, haemoglobin and myoglobin. </a:t>
            </a:r>
            <a:endParaRPr lang="en-AU" sz="2800" dirty="0" smtClean="0">
              <a:solidFill>
                <a:srgbClr val="333333"/>
              </a:solidFill>
              <a:latin typeface="Arial" panose="020B0604020202020204" pitchFamily="34" charset="0"/>
              <a:ea typeface="Times New Roman" panose="02020603050405020304" pitchFamily="18" charset="0"/>
              <a:cs typeface="Arial" panose="020B0604020202020204" pitchFamily="34" charset="0"/>
            </a:endParaRPr>
          </a:p>
          <a:p>
            <a:endParaRPr lang="en-AU" sz="2800" dirty="0" smtClean="0">
              <a:solidFill>
                <a:srgbClr val="333333"/>
              </a:solidFill>
              <a:latin typeface="Arial" panose="020B0604020202020204" pitchFamily="34" charset="0"/>
              <a:ea typeface="Times New Roman" panose="02020603050405020304" pitchFamily="18" charset="0"/>
              <a:cs typeface="Arial" panose="020B0604020202020204" pitchFamily="34" charset="0"/>
            </a:endParaRPr>
          </a:p>
          <a:p>
            <a:r>
              <a:rPr lang="en-AU" sz="2800" dirty="0" smtClean="0">
                <a:solidFill>
                  <a:srgbClr val="000000"/>
                </a:solidFill>
                <a:latin typeface="Arial" panose="020B0604020202020204" pitchFamily="34" charset="0"/>
                <a:ea typeface="Times New Roman" panose="02020603050405020304" pitchFamily="18" charset="0"/>
                <a:cs typeface="Arial" panose="020B0604020202020204" pitchFamily="34" charset="0"/>
              </a:rPr>
              <a:t>William </a:t>
            </a:r>
            <a:r>
              <a:rPr lang="en-AU" sz="2800" dirty="0">
                <a:solidFill>
                  <a:srgbClr val="000000"/>
                </a:solidFill>
                <a:latin typeface="Arial" panose="020B0604020202020204" pitchFamily="34" charset="0"/>
                <a:ea typeface="Times New Roman" panose="02020603050405020304" pitchFamily="18" charset="0"/>
                <a:cs typeface="Arial" panose="020B0604020202020204" pitchFamily="34" charset="0"/>
              </a:rPr>
              <a:t>Bragg was quite concerned about his son, Lawrence, living in his shadow and was much relieved when Lawrence was also knighted. He wrote to his sister-in-law, Lorna Todd, on 5 January 1941:</a:t>
            </a:r>
            <a:endParaRPr lang="en-AU" sz="2800" dirty="0">
              <a:latin typeface="Arial" panose="020B0604020202020204" pitchFamily="34" charset="0"/>
              <a:ea typeface="Times New Roman" panose="02020603050405020304" pitchFamily="18" charset="0"/>
              <a:cs typeface="Arial" panose="020B0604020202020204" pitchFamily="34" charset="0"/>
            </a:endParaRPr>
          </a:p>
          <a:p>
            <a:pPr>
              <a:lnSpc>
                <a:spcPct val="107000"/>
              </a:lnSpc>
              <a:spcAft>
                <a:spcPts val="800"/>
              </a:spcAft>
            </a:pPr>
            <a:r>
              <a:rPr lang="en-AU" sz="2800" i="1" dirty="0">
                <a:solidFill>
                  <a:srgbClr val="000000"/>
                </a:solidFill>
                <a:latin typeface="Arial" panose="020B0604020202020204" pitchFamily="34" charset="0"/>
                <a:ea typeface="Calibri" panose="020F0502020204030204" pitchFamily="34" charset="0"/>
                <a:cs typeface="Arial" panose="020B0604020202020204" pitchFamily="34" charset="0"/>
              </a:rPr>
              <a:t>'You will learn by newspaper cable that Willie [William Lawrence] is knighted. Isn't that fine?... He will have to be Sir Lawrence: we can't have confusion worse than ever. I am so very glad for his sake. In spite of all care, people mix us up and are apt to give me a first credit on occasions when he should have it: I think he does not worry about that at all now, and will never anyhow have cause to do so now. I think I am more relieved about that than he is.'</a:t>
            </a:r>
            <a:r>
              <a:rPr lang="en-AU" sz="2800" dirty="0">
                <a:solidFill>
                  <a:srgbClr val="000000"/>
                </a:solidFill>
                <a:latin typeface="Arial" panose="020B0604020202020204" pitchFamily="34" charset="0"/>
                <a:ea typeface="Calibri" panose="020F0502020204030204" pitchFamily="34" charset="0"/>
                <a:cs typeface="Arial" panose="020B0604020202020204" pitchFamily="34" charset="0"/>
              </a:rPr>
              <a:t> </a:t>
            </a:r>
            <a:endParaRPr lang="en-AU" sz="2800" dirty="0" smtClean="0">
              <a:solidFill>
                <a:srgbClr val="000000"/>
              </a:solidFill>
              <a:latin typeface="Arial" panose="020B0604020202020204" pitchFamily="34" charset="0"/>
              <a:ea typeface="Calibri" panose="020F0502020204030204" pitchFamily="34" charset="0"/>
              <a:cs typeface="Arial" panose="020B0604020202020204" pitchFamily="34" charset="0"/>
            </a:endParaRPr>
          </a:p>
          <a:p>
            <a:pPr>
              <a:lnSpc>
                <a:spcPct val="107000"/>
              </a:lnSpc>
              <a:spcAft>
                <a:spcPts val="800"/>
              </a:spcAft>
            </a:pPr>
            <a:endParaRPr lang="en-AU"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AU" sz="1400"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AU"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AU" sz="1400"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AU"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AU" sz="1400"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AU"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AU" sz="1400"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AU"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AU" sz="1400"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AU" sz="14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A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995263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6819" y="107576"/>
            <a:ext cx="12016292" cy="11346696"/>
          </a:xfrm>
          <a:prstGeom prst="rect">
            <a:avLst/>
          </a:prstGeom>
        </p:spPr>
        <p:txBody>
          <a:bodyPr wrap="square">
            <a:spAutoFit/>
          </a:bodyPr>
          <a:lstStyle/>
          <a:p>
            <a:pPr>
              <a:lnSpc>
                <a:spcPct val="200000"/>
              </a:lnSpc>
              <a:spcBef>
                <a:spcPts val="75"/>
              </a:spcBef>
              <a:spcAft>
                <a:spcPts val="525"/>
              </a:spcAft>
            </a:pPr>
            <a:r>
              <a:rPr lang="en-AU" sz="2000" dirty="0">
                <a:solidFill>
                  <a:srgbClr val="333333"/>
                </a:solidFill>
                <a:latin typeface="Arial" panose="020B0604020202020204" pitchFamily="34" charset="0"/>
                <a:ea typeface="Times New Roman" panose="02020603050405020304" pitchFamily="18" charset="0"/>
                <a:cs typeface="Arial" panose="020B0604020202020204" pitchFamily="34" charset="0"/>
              </a:rPr>
              <a:t>In 1954 he was appointed to the positions earlier held by his father at the Royal Institution. At his retirement in 1966 he had seen the subject of X-ray crystallography, pioneered by his father and himself, grow from the elucidation of the structures of the simplest crystals to that of enormously complicated molecules containing thousands of atoms</a:t>
            </a:r>
            <a:r>
              <a:rPr lang="en-AU" sz="2000" dirty="0" smtClean="0">
                <a:solidFill>
                  <a:srgbClr val="333333"/>
                </a:solidFill>
                <a:latin typeface="Arial" panose="020B0604020202020204" pitchFamily="34" charset="0"/>
                <a:ea typeface="Times New Roman" panose="02020603050405020304" pitchFamily="18" charset="0"/>
                <a:cs typeface="Arial" panose="020B0604020202020204" pitchFamily="34" charset="0"/>
              </a:rPr>
              <a:t>.</a:t>
            </a:r>
          </a:p>
          <a:p>
            <a:pPr>
              <a:lnSpc>
                <a:spcPct val="200000"/>
              </a:lnSpc>
              <a:spcBef>
                <a:spcPts val="75"/>
              </a:spcBef>
              <a:spcAft>
                <a:spcPts val="525"/>
              </a:spcAft>
            </a:pPr>
            <a:r>
              <a:rPr lang="en-AU" sz="2000" dirty="0" smtClean="0">
                <a:solidFill>
                  <a:srgbClr val="333333"/>
                </a:solidFill>
                <a:latin typeface="Arial" panose="020B0604020202020204" pitchFamily="34" charset="0"/>
                <a:ea typeface="Times New Roman" panose="02020603050405020304" pitchFamily="18" charset="0"/>
                <a:cs typeface="Arial" panose="020B0604020202020204" pitchFamily="34" charset="0"/>
              </a:rPr>
              <a:t> </a:t>
            </a:r>
            <a:r>
              <a:rPr lang="en-AU" sz="2000" dirty="0">
                <a:solidFill>
                  <a:srgbClr val="333333"/>
                </a:solidFill>
                <a:latin typeface="Arial" panose="020B0604020202020204" pitchFamily="34" charset="0"/>
                <a:ea typeface="Times New Roman" panose="02020603050405020304" pitchFamily="18" charset="0"/>
                <a:cs typeface="Arial" panose="020B0604020202020204" pitchFamily="34" charset="0"/>
              </a:rPr>
              <a:t>He visited Australia in 1960 and spoke at the University of Adelaide of the latest triumphs of crystallography.</a:t>
            </a:r>
            <a:endParaRPr lang="en-AU" sz="2000" dirty="0">
              <a:latin typeface="Arial" panose="020B0604020202020204" pitchFamily="34" charset="0"/>
              <a:ea typeface="Times New Roman" panose="02020603050405020304" pitchFamily="18" charset="0"/>
              <a:cs typeface="Arial" panose="020B0604020202020204" pitchFamily="34" charset="0"/>
            </a:endParaRPr>
          </a:p>
          <a:p>
            <a:pPr>
              <a:lnSpc>
                <a:spcPct val="200000"/>
              </a:lnSpc>
              <a:spcAft>
                <a:spcPts val="720"/>
              </a:spcAft>
            </a:pPr>
            <a:r>
              <a:rPr lang="en-AU" sz="2000" dirty="0">
                <a:solidFill>
                  <a:srgbClr val="333333"/>
                </a:solidFill>
                <a:latin typeface="Arial" panose="020B0604020202020204" pitchFamily="34" charset="0"/>
                <a:ea typeface="Times New Roman" panose="02020603050405020304" pitchFamily="18" charset="0"/>
                <a:cs typeface="Arial" panose="020B0604020202020204" pitchFamily="34" charset="0"/>
              </a:rPr>
              <a:t>Sir Lawrence </a:t>
            </a:r>
            <a:r>
              <a:rPr lang="en-AU" sz="2000" b="1" dirty="0">
                <a:solidFill>
                  <a:srgbClr val="333333"/>
                </a:solidFill>
                <a:latin typeface="Arial" panose="020B0604020202020204" pitchFamily="34" charset="0"/>
                <a:ea typeface="Times New Roman" panose="02020603050405020304" pitchFamily="18" charset="0"/>
                <a:cs typeface="Arial" panose="020B0604020202020204" pitchFamily="34" charset="0"/>
              </a:rPr>
              <a:t>Bragg</a:t>
            </a:r>
            <a:r>
              <a:rPr lang="en-AU" sz="2000" dirty="0">
                <a:solidFill>
                  <a:srgbClr val="333333"/>
                </a:solidFill>
                <a:latin typeface="Arial" panose="020B0604020202020204" pitchFamily="34" charset="0"/>
                <a:ea typeface="Times New Roman" panose="02020603050405020304" pitchFamily="18" charset="0"/>
                <a:cs typeface="Arial" panose="020B0604020202020204" pitchFamily="34" charset="0"/>
              </a:rPr>
              <a:t> was widely honoured: he had been the youngest-ever Nobel laureate. His war service earned him the O.B.E. and M.C.; he was elected F.R.S. (1921), knighted (1941) </a:t>
            </a:r>
            <a:r>
              <a:rPr lang="en-AU" sz="2000" dirty="0" smtClean="0">
                <a:solidFill>
                  <a:srgbClr val="333333"/>
                </a:solidFill>
                <a:latin typeface="Arial" panose="020B0604020202020204" pitchFamily="34" charset="0"/>
                <a:ea typeface="Times New Roman" panose="02020603050405020304" pitchFamily="18" charset="0"/>
                <a:cs typeface="Arial" panose="020B0604020202020204" pitchFamily="34" charset="0"/>
              </a:rPr>
              <a:t>and </a:t>
            </a:r>
            <a:r>
              <a:rPr lang="en-AU" sz="2000" dirty="0">
                <a:solidFill>
                  <a:srgbClr val="333333"/>
                </a:solidFill>
                <a:latin typeface="Arial" panose="020B0604020202020204" pitchFamily="34" charset="0"/>
                <a:ea typeface="Times New Roman" panose="02020603050405020304" pitchFamily="18" charset="0"/>
                <a:cs typeface="Arial" panose="020B0604020202020204" pitchFamily="34" charset="0"/>
              </a:rPr>
              <a:t>received the Hughes, Royal and Copley medals of the Royal Society. He died on 1 July 1971, survived by his wife, two sons and two daughters</a:t>
            </a:r>
            <a:r>
              <a:rPr lang="en-AU" sz="2000" dirty="0" smtClean="0">
                <a:solidFill>
                  <a:srgbClr val="333333"/>
                </a:solidFill>
                <a:latin typeface="Arial" panose="020B0604020202020204" pitchFamily="34" charset="0"/>
                <a:ea typeface="Times New Roman" panose="02020603050405020304" pitchFamily="18" charset="0"/>
                <a:cs typeface="Arial" panose="020B0604020202020204" pitchFamily="34" charset="0"/>
              </a:rPr>
              <a:t>.</a:t>
            </a:r>
          </a:p>
          <a:p>
            <a:pPr>
              <a:lnSpc>
                <a:spcPts val="1585"/>
              </a:lnSpc>
              <a:spcAft>
                <a:spcPts val="720"/>
              </a:spcAft>
            </a:pPr>
            <a:endParaRPr lang="en-AU" sz="2400" dirty="0">
              <a:solidFill>
                <a:srgbClr val="333333"/>
              </a:solidFill>
              <a:effectLst/>
              <a:latin typeface="Georgia" panose="02040502050405020303" pitchFamily="18" charset="0"/>
              <a:ea typeface="Times New Roman" panose="02020603050405020304" pitchFamily="18" charset="0"/>
            </a:endParaRPr>
          </a:p>
          <a:p>
            <a:pPr>
              <a:lnSpc>
                <a:spcPts val="1585"/>
              </a:lnSpc>
              <a:spcAft>
                <a:spcPts val="720"/>
              </a:spcAft>
            </a:pPr>
            <a:endParaRPr lang="en-AU" sz="2400" dirty="0" smtClean="0">
              <a:solidFill>
                <a:srgbClr val="333333"/>
              </a:solidFill>
              <a:latin typeface="Georgia" panose="02040502050405020303" pitchFamily="18" charset="0"/>
              <a:ea typeface="Times New Roman" panose="02020603050405020304" pitchFamily="18" charset="0"/>
            </a:endParaRPr>
          </a:p>
          <a:p>
            <a:pPr>
              <a:lnSpc>
                <a:spcPts val="1585"/>
              </a:lnSpc>
              <a:spcAft>
                <a:spcPts val="720"/>
              </a:spcAft>
            </a:pPr>
            <a:endParaRPr lang="en-AU" sz="2400" dirty="0">
              <a:solidFill>
                <a:srgbClr val="333333"/>
              </a:solidFill>
              <a:effectLst/>
              <a:latin typeface="Georgia" panose="02040502050405020303" pitchFamily="18" charset="0"/>
              <a:ea typeface="Times New Roman" panose="02020603050405020304" pitchFamily="18" charset="0"/>
            </a:endParaRPr>
          </a:p>
          <a:p>
            <a:pPr>
              <a:lnSpc>
                <a:spcPts val="1585"/>
              </a:lnSpc>
              <a:spcAft>
                <a:spcPts val="720"/>
              </a:spcAft>
            </a:pPr>
            <a:endParaRPr lang="en-AU" sz="2400" dirty="0" smtClean="0">
              <a:solidFill>
                <a:srgbClr val="333333"/>
              </a:solidFill>
              <a:latin typeface="Georgia" panose="02040502050405020303" pitchFamily="18" charset="0"/>
              <a:ea typeface="Times New Roman" panose="02020603050405020304" pitchFamily="18" charset="0"/>
            </a:endParaRPr>
          </a:p>
          <a:p>
            <a:pPr>
              <a:lnSpc>
                <a:spcPts val="1585"/>
              </a:lnSpc>
              <a:spcAft>
                <a:spcPts val="720"/>
              </a:spcAft>
            </a:pPr>
            <a:endParaRPr lang="en-AU" sz="2400" dirty="0">
              <a:solidFill>
                <a:srgbClr val="333333"/>
              </a:solidFill>
              <a:effectLst/>
              <a:latin typeface="Georgia" panose="02040502050405020303" pitchFamily="18" charset="0"/>
              <a:ea typeface="Times New Roman" panose="02020603050405020304" pitchFamily="18" charset="0"/>
            </a:endParaRPr>
          </a:p>
          <a:p>
            <a:pPr>
              <a:lnSpc>
                <a:spcPts val="1585"/>
              </a:lnSpc>
              <a:spcAft>
                <a:spcPts val="720"/>
              </a:spcAft>
            </a:pPr>
            <a:endParaRPr lang="en-AU" sz="2400" dirty="0" smtClean="0">
              <a:solidFill>
                <a:srgbClr val="333333"/>
              </a:solidFill>
              <a:latin typeface="Georgia" panose="02040502050405020303" pitchFamily="18" charset="0"/>
              <a:ea typeface="Times New Roman" panose="02020603050405020304" pitchFamily="18" charset="0"/>
            </a:endParaRPr>
          </a:p>
          <a:p>
            <a:pPr>
              <a:lnSpc>
                <a:spcPts val="1585"/>
              </a:lnSpc>
              <a:spcAft>
                <a:spcPts val="720"/>
              </a:spcAft>
            </a:pPr>
            <a:endParaRPr lang="en-AU" sz="2400" dirty="0">
              <a:solidFill>
                <a:srgbClr val="333333"/>
              </a:solidFill>
              <a:effectLst/>
              <a:latin typeface="Georgia" panose="02040502050405020303" pitchFamily="18" charset="0"/>
              <a:ea typeface="Times New Roman" panose="02020603050405020304" pitchFamily="18" charset="0"/>
            </a:endParaRPr>
          </a:p>
          <a:p>
            <a:pPr>
              <a:lnSpc>
                <a:spcPts val="1585"/>
              </a:lnSpc>
              <a:spcAft>
                <a:spcPts val="720"/>
              </a:spcAft>
            </a:pPr>
            <a:endParaRPr lang="en-AU" sz="2400" dirty="0" smtClean="0">
              <a:solidFill>
                <a:srgbClr val="333333"/>
              </a:solidFill>
              <a:latin typeface="Georgia" panose="02040502050405020303" pitchFamily="18" charset="0"/>
              <a:ea typeface="Times New Roman" panose="02020603050405020304" pitchFamily="18" charset="0"/>
            </a:endParaRPr>
          </a:p>
          <a:p>
            <a:pPr>
              <a:lnSpc>
                <a:spcPts val="1585"/>
              </a:lnSpc>
              <a:spcAft>
                <a:spcPts val="720"/>
              </a:spcAft>
            </a:pPr>
            <a:endParaRPr lang="en-AU" sz="2400" dirty="0">
              <a:solidFill>
                <a:srgbClr val="333333"/>
              </a:solidFill>
              <a:effectLst/>
              <a:latin typeface="Georgia" panose="02040502050405020303" pitchFamily="18" charset="0"/>
              <a:ea typeface="Times New Roman" panose="02020603050405020304" pitchFamily="18" charset="0"/>
            </a:endParaRPr>
          </a:p>
          <a:p>
            <a:pPr>
              <a:lnSpc>
                <a:spcPts val="1585"/>
              </a:lnSpc>
              <a:spcAft>
                <a:spcPts val="720"/>
              </a:spcAft>
            </a:pPr>
            <a:endParaRPr lang="en-AU" sz="2400" dirty="0" smtClean="0">
              <a:solidFill>
                <a:srgbClr val="333333"/>
              </a:solidFill>
              <a:latin typeface="Georgia" panose="02040502050405020303" pitchFamily="18" charset="0"/>
              <a:ea typeface="Times New Roman" panose="02020603050405020304" pitchFamily="18" charset="0"/>
            </a:endParaRPr>
          </a:p>
          <a:p>
            <a:pPr>
              <a:lnSpc>
                <a:spcPts val="1585"/>
              </a:lnSpc>
              <a:spcAft>
                <a:spcPts val="720"/>
              </a:spcAft>
            </a:pPr>
            <a:endParaRPr lang="en-AU" sz="2400" dirty="0">
              <a:solidFill>
                <a:srgbClr val="333333"/>
              </a:solidFill>
              <a:effectLst/>
              <a:latin typeface="Georgia" panose="02040502050405020303" pitchFamily="18" charset="0"/>
              <a:ea typeface="Times New Roman" panose="02020603050405020304" pitchFamily="18" charset="0"/>
            </a:endParaRPr>
          </a:p>
          <a:p>
            <a:pPr>
              <a:lnSpc>
                <a:spcPts val="1585"/>
              </a:lnSpc>
              <a:spcAft>
                <a:spcPts val="720"/>
              </a:spcAft>
            </a:pPr>
            <a:endParaRPr lang="en-AU" sz="2400" dirty="0" smtClean="0">
              <a:solidFill>
                <a:srgbClr val="333333"/>
              </a:solidFill>
              <a:latin typeface="Georgia" panose="02040502050405020303" pitchFamily="18" charset="0"/>
              <a:ea typeface="Times New Roman" panose="02020603050405020304" pitchFamily="18" charset="0"/>
            </a:endParaRPr>
          </a:p>
          <a:p>
            <a:pPr>
              <a:lnSpc>
                <a:spcPts val="1585"/>
              </a:lnSpc>
              <a:spcAft>
                <a:spcPts val="720"/>
              </a:spcAft>
            </a:pPr>
            <a:endParaRPr lang="en-AU" sz="2400" dirty="0">
              <a:solidFill>
                <a:srgbClr val="333333"/>
              </a:solidFill>
              <a:effectLst/>
              <a:latin typeface="Georgia" panose="02040502050405020303" pitchFamily="18" charset="0"/>
              <a:ea typeface="Times New Roman" panose="02020603050405020304" pitchFamily="18" charset="0"/>
            </a:endParaRPr>
          </a:p>
          <a:p>
            <a:pPr>
              <a:lnSpc>
                <a:spcPts val="1585"/>
              </a:lnSpc>
              <a:spcAft>
                <a:spcPts val="720"/>
              </a:spcAft>
            </a:pPr>
            <a:endParaRPr lang="en-AU" sz="2400" dirty="0" smtClean="0">
              <a:solidFill>
                <a:srgbClr val="333333"/>
              </a:solidFill>
              <a:latin typeface="Georgia" panose="02040502050405020303" pitchFamily="18" charset="0"/>
              <a:ea typeface="Times New Roman" panose="02020603050405020304" pitchFamily="18" charset="0"/>
            </a:endParaRPr>
          </a:p>
          <a:p>
            <a:pPr>
              <a:lnSpc>
                <a:spcPct val="200000"/>
              </a:lnSpc>
              <a:spcAft>
                <a:spcPts val="720"/>
              </a:spcAft>
            </a:pPr>
            <a:endParaRPr lang="en-AU"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5631414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amhs.org.au/Virtual%20Museum/Notable-individuals/braggs/Fig2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787" y="110135"/>
            <a:ext cx="5801325" cy="3784133"/>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101787" y="2828836"/>
            <a:ext cx="5801325" cy="3139321"/>
          </a:xfrm>
          <a:prstGeom prst="rect">
            <a:avLst/>
          </a:prstGeom>
        </p:spPr>
        <p:txBody>
          <a:bodyPr wrap="square">
            <a:spAutoFit/>
          </a:bodyPr>
          <a:lstStyle/>
          <a:p>
            <a:endParaRPr lang="en-AU" dirty="0" smtClean="0">
              <a:solidFill>
                <a:srgbClr val="000000"/>
              </a:solidFill>
              <a:latin typeface="Arial" panose="020B0604020202020204" pitchFamily="34" charset="0"/>
            </a:endParaRPr>
          </a:p>
          <a:p>
            <a:endParaRPr lang="en-AU" dirty="0">
              <a:solidFill>
                <a:srgbClr val="000000"/>
              </a:solidFill>
              <a:latin typeface="Arial" panose="020B0604020202020204" pitchFamily="34" charset="0"/>
            </a:endParaRPr>
          </a:p>
          <a:p>
            <a:endParaRPr lang="en-AU" dirty="0" smtClean="0">
              <a:solidFill>
                <a:srgbClr val="000000"/>
              </a:solidFill>
              <a:latin typeface="Arial" panose="020B0604020202020204" pitchFamily="34" charset="0"/>
            </a:endParaRPr>
          </a:p>
          <a:p>
            <a:r>
              <a:rPr lang="en-AU" dirty="0" smtClean="0">
                <a:solidFill>
                  <a:srgbClr val="000000"/>
                </a:solidFill>
                <a:latin typeface="Arial" panose="020B0604020202020204" pitchFamily="34" charset="0"/>
              </a:rPr>
              <a:t>Semi-detached </a:t>
            </a:r>
            <a:r>
              <a:rPr lang="en-AU" dirty="0">
                <a:solidFill>
                  <a:srgbClr val="000000"/>
                </a:solidFill>
                <a:latin typeface="Arial" panose="020B0604020202020204" pitchFamily="34" charset="0"/>
              </a:rPr>
              <a:t>house </a:t>
            </a:r>
            <a:r>
              <a:rPr lang="en-AU" dirty="0" smtClean="0">
                <a:solidFill>
                  <a:srgbClr val="000000"/>
                </a:solidFill>
                <a:latin typeface="Arial" panose="020B0604020202020204" pitchFamily="34" charset="0"/>
              </a:rPr>
              <a:t> </a:t>
            </a:r>
            <a:r>
              <a:rPr lang="en-AU" dirty="0">
                <a:solidFill>
                  <a:srgbClr val="000000"/>
                </a:solidFill>
                <a:latin typeface="Arial" panose="020B0604020202020204" pitchFamily="34" charset="0"/>
              </a:rPr>
              <a:t>corner of </a:t>
            </a:r>
            <a:r>
              <a:rPr lang="en-AU" dirty="0" err="1">
                <a:solidFill>
                  <a:srgbClr val="000000"/>
                </a:solidFill>
                <a:latin typeface="Arial" panose="020B0604020202020204" pitchFamily="34" charset="0"/>
              </a:rPr>
              <a:t>Lefevre</a:t>
            </a:r>
            <a:r>
              <a:rPr lang="en-AU" dirty="0">
                <a:solidFill>
                  <a:srgbClr val="000000"/>
                </a:solidFill>
                <a:latin typeface="Arial" panose="020B0604020202020204" pitchFamily="34" charset="0"/>
              </a:rPr>
              <a:t> Terrace and </a:t>
            </a:r>
            <a:r>
              <a:rPr lang="en-AU" dirty="0" err="1">
                <a:solidFill>
                  <a:srgbClr val="000000"/>
                </a:solidFill>
                <a:latin typeface="Arial" panose="020B0604020202020204" pitchFamily="34" charset="0"/>
              </a:rPr>
              <a:t>Tynte</a:t>
            </a:r>
            <a:r>
              <a:rPr lang="en-AU" dirty="0">
                <a:solidFill>
                  <a:srgbClr val="000000"/>
                </a:solidFill>
                <a:latin typeface="Arial" panose="020B0604020202020204" pitchFamily="34" charset="0"/>
              </a:rPr>
              <a:t> Street, North Adelaide, rented by William and </a:t>
            </a:r>
            <a:r>
              <a:rPr lang="en-AU" dirty="0" err="1">
                <a:solidFill>
                  <a:srgbClr val="000000"/>
                </a:solidFill>
                <a:latin typeface="Arial" panose="020B0604020202020204" pitchFamily="34" charset="0"/>
              </a:rPr>
              <a:t>Gwendoline</a:t>
            </a:r>
            <a:r>
              <a:rPr lang="en-AU" dirty="0">
                <a:solidFill>
                  <a:srgbClr val="000000"/>
                </a:solidFill>
                <a:latin typeface="Arial" panose="020B0604020202020204" pitchFamily="34" charset="0"/>
              </a:rPr>
              <a:t> Bragg after their marriage and where their two sons were born (Courtesy, Mr R M Gibbs</a:t>
            </a:r>
            <a:r>
              <a:rPr lang="en-AU" dirty="0" smtClean="0">
                <a:solidFill>
                  <a:srgbClr val="000000"/>
                </a:solidFill>
                <a:latin typeface="Arial" panose="020B0604020202020204" pitchFamily="34" charset="0"/>
              </a:rPr>
              <a:t>).</a:t>
            </a:r>
          </a:p>
          <a:p>
            <a:endParaRPr lang="en-AU" dirty="0">
              <a:solidFill>
                <a:srgbClr val="000000"/>
              </a:solidFill>
              <a:latin typeface="Arial" panose="020B0604020202020204" pitchFamily="34" charset="0"/>
            </a:endParaRPr>
          </a:p>
          <a:p>
            <a:endParaRPr lang="en-AU" dirty="0" smtClean="0">
              <a:solidFill>
                <a:srgbClr val="000000"/>
              </a:solidFill>
              <a:latin typeface="Arial" panose="020B0604020202020204" pitchFamily="34" charset="0"/>
            </a:endParaRPr>
          </a:p>
          <a:p>
            <a:endParaRPr lang="en-AU" dirty="0">
              <a:solidFill>
                <a:srgbClr val="000000"/>
              </a:solidFill>
              <a:latin typeface="Arial" panose="020B0604020202020204" pitchFamily="34" charset="0"/>
            </a:endParaRPr>
          </a:p>
          <a:p>
            <a:endParaRPr lang="en-AU" dirty="0"/>
          </a:p>
        </p:txBody>
      </p:sp>
      <p:pic>
        <p:nvPicPr>
          <p:cNvPr id="3076" name="Picture 4" descr="http://samhs.org.au/Virtual%20Museum/Notable-individuals/braggs/Fig6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91137" y="2538805"/>
            <a:ext cx="6050256" cy="420097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6067313" y="1409252"/>
            <a:ext cx="5974080" cy="1200329"/>
          </a:xfrm>
          <a:prstGeom prst="rect">
            <a:avLst/>
          </a:prstGeom>
        </p:spPr>
        <p:txBody>
          <a:bodyPr wrap="square">
            <a:spAutoFit/>
          </a:bodyPr>
          <a:lstStyle/>
          <a:p>
            <a:endParaRPr lang="en-AU" dirty="0" smtClean="0">
              <a:solidFill>
                <a:srgbClr val="000000"/>
              </a:solidFill>
              <a:latin typeface="Arial" panose="020B0604020202020204" pitchFamily="34" charset="0"/>
            </a:endParaRPr>
          </a:p>
          <a:p>
            <a:r>
              <a:rPr lang="en-AU" dirty="0" smtClean="0">
                <a:solidFill>
                  <a:srgbClr val="000000"/>
                </a:solidFill>
                <a:latin typeface="Arial" panose="020B0604020202020204" pitchFamily="34" charset="0"/>
              </a:rPr>
              <a:t>Bragg </a:t>
            </a:r>
            <a:r>
              <a:rPr lang="en-AU" dirty="0">
                <a:solidFill>
                  <a:srgbClr val="000000"/>
                </a:solidFill>
                <a:latin typeface="Arial" panose="020B0604020202020204" pitchFamily="34" charset="0"/>
              </a:rPr>
              <a:t>family in front of their new Adelaide home, corner of East Terrace and Carrington Street, circa 1902, now the Public Schools Club (Courtesy, Dr S L Bragg)</a:t>
            </a:r>
            <a:endParaRPr lang="en-AU" dirty="0"/>
          </a:p>
        </p:txBody>
      </p:sp>
    </p:spTree>
    <p:extLst>
      <p:ext uri="{BB962C8B-B14F-4D97-AF65-F5344CB8AC3E}">
        <p14:creationId xmlns:p14="http://schemas.microsoft.com/office/powerpoint/2010/main" val="13129582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Registered trademark of the Nobel Foundation. © ® The Nobel Foundation."/>
          <p:cNvPicPr/>
          <p:nvPr/>
        </p:nvPicPr>
        <p:blipFill>
          <a:blip r:embed="rId2">
            <a:extLst>
              <a:ext uri="{28A0092B-C50C-407E-A947-70E740481C1C}">
                <a14:useLocalDpi xmlns:a14="http://schemas.microsoft.com/office/drawing/2010/main" val="0"/>
              </a:ext>
            </a:extLst>
          </a:blip>
          <a:srcRect/>
          <a:stretch>
            <a:fillRect/>
          </a:stretch>
        </p:blipFill>
        <p:spPr bwMode="auto">
          <a:xfrm>
            <a:off x="161364" y="172123"/>
            <a:ext cx="5127476" cy="4679576"/>
          </a:xfrm>
          <a:prstGeom prst="rect">
            <a:avLst/>
          </a:prstGeom>
          <a:noFill/>
          <a:ln>
            <a:noFill/>
          </a:ln>
        </p:spPr>
      </p:pic>
      <p:pic>
        <p:nvPicPr>
          <p:cNvPr id="3" name="Picture 2" descr="Lawrence Bragg"/>
          <p:cNvPicPr/>
          <p:nvPr/>
        </p:nvPicPr>
        <p:blipFill>
          <a:blip r:embed="rId3">
            <a:extLst>
              <a:ext uri="{28A0092B-C50C-407E-A947-70E740481C1C}">
                <a14:useLocalDpi xmlns:a14="http://schemas.microsoft.com/office/drawing/2010/main" val="0"/>
              </a:ext>
            </a:extLst>
          </a:blip>
          <a:srcRect/>
          <a:stretch>
            <a:fillRect/>
          </a:stretch>
        </p:blipFill>
        <p:spPr bwMode="auto">
          <a:xfrm>
            <a:off x="9380669" y="172123"/>
            <a:ext cx="2377440" cy="2979869"/>
          </a:xfrm>
          <a:prstGeom prst="rect">
            <a:avLst/>
          </a:prstGeom>
          <a:noFill/>
          <a:ln>
            <a:noFill/>
          </a:ln>
        </p:spPr>
      </p:pic>
      <p:sp>
        <p:nvSpPr>
          <p:cNvPr id="4" name="Rectangle 3"/>
          <p:cNvSpPr/>
          <p:nvPr/>
        </p:nvSpPr>
        <p:spPr>
          <a:xfrm>
            <a:off x="5604734" y="333487"/>
            <a:ext cx="3539266" cy="1115690"/>
          </a:xfrm>
          <a:prstGeom prst="rect">
            <a:avLst/>
          </a:prstGeom>
        </p:spPr>
        <p:txBody>
          <a:bodyPr wrap="square">
            <a:spAutoFit/>
          </a:bodyPr>
          <a:lstStyle/>
          <a:p>
            <a:pPr>
              <a:lnSpc>
                <a:spcPts val="1440"/>
              </a:lnSpc>
              <a:spcBef>
                <a:spcPts val="395"/>
              </a:spcBef>
              <a:spcAft>
                <a:spcPts val="120"/>
              </a:spcAft>
            </a:pPr>
            <a:r>
              <a:rPr lang="en-AU" sz="3200" b="1" dirty="0">
                <a:solidFill>
                  <a:schemeClr val="accent2">
                    <a:lumMod val="75000"/>
                  </a:schemeClr>
                </a:solidFill>
                <a:latin typeface="Times New Roman" panose="02020603050405020304" pitchFamily="18" charset="0"/>
                <a:ea typeface="Times New Roman" panose="02020603050405020304" pitchFamily="18" charset="0"/>
              </a:rPr>
              <a:t>Average Age</a:t>
            </a:r>
            <a:endParaRPr lang="en-AU" sz="4000" b="1" dirty="0">
              <a:solidFill>
                <a:schemeClr val="accent2">
                  <a:lumMod val="75000"/>
                </a:schemeClr>
              </a:solidFill>
              <a:latin typeface="Times New Roman" panose="02020603050405020304" pitchFamily="18" charset="0"/>
              <a:ea typeface="Times New Roman" panose="02020603050405020304" pitchFamily="18" charset="0"/>
            </a:endParaRPr>
          </a:p>
          <a:p>
            <a:r>
              <a:rPr lang="en-AU" dirty="0">
                <a:solidFill>
                  <a:srgbClr val="222222"/>
                </a:solidFill>
                <a:latin typeface="inherit"/>
                <a:ea typeface="Calibri" panose="020F0502020204030204" pitchFamily="34" charset="0"/>
                <a:cs typeface="Arial" panose="020B0604020202020204" pitchFamily="34" charset="0"/>
              </a:rPr>
              <a:t>The average age of all Physics Laureates between 1901 and 2012 is 55 years.</a:t>
            </a:r>
            <a:endParaRPr lang="en-AU" dirty="0"/>
          </a:p>
        </p:txBody>
      </p:sp>
      <p:sp>
        <p:nvSpPr>
          <p:cNvPr id="5" name="Rectangle 4"/>
          <p:cNvSpPr/>
          <p:nvPr/>
        </p:nvSpPr>
        <p:spPr>
          <a:xfrm>
            <a:off x="5604734" y="1592133"/>
            <a:ext cx="3539266" cy="3264996"/>
          </a:xfrm>
          <a:prstGeom prst="rect">
            <a:avLst/>
          </a:prstGeom>
        </p:spPr>
        <p:txBody>
          <a:bodyPr wrap="square">
            <a:spAutoFit/>
          </a:bodyPr>
          <a:lstStyle/>
          <a:p>
            <a:pPr>
              <a:lnSpc>
                <a:spcPts val="1440"/>
              </a:lnSpc>
              <a:spcBef>
                <a:spcPts val="395"/>
              </a:spcBef>
              <a:spcAft>
                <a:spcPts val="120"/>
              </a:spcAft>
            </a:pPr>
            <a:r>
              <a:rPr lang="en-AU" sz="3200" b="1" dirty="0">
                <a:solidFill>
                  <a:schemeClr val="accent2">
                    <a:lumMod val="75000"/>
                  </a:schemeClr>
                </a:solidFill>
                <a:latin typeface="Times New Roman" panose="02020603050405020304" pitchFamily="18" charset="0"/>
                <a:ea typeface="Times New Roman" panose="02020603050405020304" pitchFamily="18" charset="0"/>
              </a:rPr>
              <a:t>Youngest </a:t>
            </a:r>
            <a:r>
              <a:rPr lang="en-AU" sz="3200" b="1" dirty="0" smtClean="0">
                <a:solidFill>
                  <a:schemeClr val="accent2">
                    <a:lumMod val="75000"/>
                  </a:schemeClr>
                </a:solidFill>
                <a:latin typeface="Times New Roman" panose="02020603050405020304" pitchFamily="18" charset="0"/>
                <a:ea typeface="Times New Roman" panose="02020603050405020304" pitchFamily="18" charset="0"/>
              </a:rPr>
              <a:t>Physics</a:t>
            </a:r>
          </a:p>
          <a:p>
            <a:pPr>
              <a:lnSpc>
                <a:spcPts val="1440"/>
              </a:lnSpc>
              <a:spcBef>
                <a:spcPts val="395"/>
              </a:spcBef>
              <a:spcAft>
                <a:spcPts val="120"/>
              </a:spcAft>
            </a:pPr>
            <a:r>
              <a:rPr lang="en-AU" sz="3200" b="1" dirty="0" smtClean="0">
                <a:solidFill>
                  <a:schemeClr val="accent2">
                    <a:lumMod val="75000"/>
                  </a:schemeClr>
                </a:solidFill>
                <a:latin typeface="Times New Roman" panose="02020603050405020304" pitchFamily="18" charset="0"/>
                <a:ea typeface="Times New Roman" panose="02020603050405020304" pitchFamily="18" charset="0"/>
              </a:rPr>
              <a:t> </a:t>
            </a:r>
          </a:p>
          <a:p>
            <a:pPr>
              <a:lnSpc>
                <a:spcPts val="1440"/>
              </a:lnSpc>
              <a:spcBef>
                <a:spcPts val="395"/>
              </a:spcBef>
              <a:spcAft>
                <a:spcPts val="120"/>
              </a:spcAft>
            </a:pPr>
            <a:r>
              <a:rPr lang="en-AU" sz="3200" b="1" dirty="0" smtClean="0">
                <a:solidFill>
                  <a:schemeClr val="accent2">
                    <a:lumMod val="75000"/>
                  </a:schemeClr>
                </a:solidFill>
                <a:latin typeface="Times New Roman" panose="02020603050405020304" pitchFamily="18" charset="0"/>
                <a:ea typeface="Times New Roman" panose="02020603050405020304" pitchFamily="18" charset="0"/>
              </a:rPr>
              <a:t>Laureate</a:t>
            </a:r>
            <a:endParaRPr lang="en-AU" sz="4000" b="1" dirty="0">
              <a:solidFill>
                <a:schemeClr val="accent2">
                  <a:lumMod val="75000"/>
                </a:schemeClr>
              </a:solidFill>
              <a:latin typeface="Times New Roman" panose="02020603050405020304" pitchFamily="18" charset="0"/>
              <a:ea typeface="Times New Roman" panose="02020603050405020304" pitchFamily="18" charset="0"/>
            </a:endParaRPr>
          </a:p>
          <a:p>
            <a:r>
              <a:rPr lang="en-AU" dirty="0">
                <a:solidFill>
                  <a:srgbClr val="222222"/>
                </a:solidFill>
                <a:latin typeface="inherit"/>
                <a:ea typeface="Calibri" panose="020F0502020204030204" pitchFamily="34" charset="0"/>
                <a:cs typeface="Arial" panose="020B0604020202020204" pitchFamily="34" charset="0"/>
              </a:rPr>
              <a:t>To date, the youngest Nobel Laureate in Physics is </a:t>
            </a:r>
            <a:r>
              <a:rPr lang="en-AU" b="1" u="sng" dirty="0">
                <a:solidFill>
                  <a:srgbClr val="598AC1"/>
                </a:solidFill>
                <a:latin typeface="inherit"/>
                <a:ea typeface="Calibri" panose="020F0502020204030204" pitchFamily="34" charset="0"/>
                <a:cs typeface="Arial" panose="020B0604020202020204" pitchFamily="34" charset="0"/>
                <a:hlinkClick r:id="rId4"/>
              </a:rPr>
              <a:t>Lawrence Bragg</a:t>
            </a:r>
            <a:r>
              <a:rPr lang="en-AU" dirty="0">
                <a:solidFill>
                  <a:srgbClr val="222222"/>
                </a:solidFill>
                <a:latin typeface="inherit"/>
                <a:ea typeface="Calibri" panose="020F0502020204030204" pitchFamily="34" charset="0"/>
                <a:cs typeface="Arial" panose="020B0604020202020204" pitchFamily="34" charset="0"/>
              </a:rPr>
              <a:t>, who was 25 years old when </a:t>
            </a:r>
            <a:r>
              <a:rPr lang="en-AU" dirty="0" smtClean="0">
                <a:solidFill>
                  <a:srgbClr val="222222"/>
                </a:solidFill>
                <a:latin typeface="inherit"/>
                <a:ea typeface="Calibri" panose="020F0502020204030204" pitchFamily="34" charset="0"/>
                <a:cs typeface="Arial" panose="020B0604020202020204" pitchFamily="34" charset="0"/>
              </a:rPr>
              <a:t>awarded </a:t>
            </a:r>
            <a:r>
              <a:rPr lang="en-AU" dirty="0">
                <a:solidFill>
                  <a:srgbClr val="222222"/>
                </a:solidFill>
                <a:latin typeface="inherit"/>
                <a:ea typeface="Calibri" panose="020F0502020204030204" pitchFamily="34" charset="0"/>
                <a:cs typeface="Arial" panose="020B0604020202020204" pitchFamily="34" charset="0"/>
              </a:rPr>
              <a:t>the Nobel Prize </a:t>
            </a:r>
            <a:r>
              <a:rPr lang="en-AU" dirty="0" smtClean="0">
                <a:solidFill>
                  <a:srgbClr val="222222"/>
                </a:solidFill>
                <a:latin typeface="inherit"/>
                <a:ea typeface="Calibri" panose="020F0502020204030204" pitchFamily="34" charset="0"/>
                <a:cs typeface="Arial" panose="020B0604020202020204" pitchFamily="34" charset="0"/>
              </a:rPr>
              <a:t>with </a:t>
            </a:r>
            <a:r>
              <a:rPr lang="en-AU" dirty="0">
                <a:solidFill>
                  <a:srgbClr val="222222"/>
                </a:solidFill>
                <a:latin typeface="inherit"/>
                <a:ea typeface="Calibri" panose="020F0502020204030204" pitchFamily="34" charset="0"/>
                <a:cs typeface="Arial" panose="020B0604020202020204" pitchFamily="34" charset="0"/>
              </a:rPr>
              <a:t>his father in 1915. </a:t>
            </a:r>
            <a:r>
              <a:rPr lang="en-AU" dirty="0" smtClean="0">
                <a:solidFill>
                  <a:srgbClr val="222222"/>
                </a:solidFill>
                <a:latin typeface="inherit"/>
                <a:ea typeface="Calibri" panose="020F0502020204030204" pitchFamily="34" charset="0"/>
                <a:cs typeface="Arial" panose="020B0604020202020204" pitchFamily="34" charset="0"/>
              </a:rPr>
              <a:t>Lawrence </a:t>
            </a:r>
            <a:r>
              <a:rPr lang="en-AU" dirty="0">
                <a:solidFill>
                  <a:srgbClr val="222222"/>
                </a:solidFill>
                <a:latin typeface="inherit"/>
                <a:ea typeface="Calibri" panose="020F0502020204030204" pitchFamily="34" charset="0"/>
                <a:cs typeface="Arial" panose="020B0604020202020204" pitchFamily="34" charset="0"/>
              </a:rPr>
              <a:t>is not only the youngest Physics Laureate, he is also the youngest Nobel Laureate in any Nobel Prize category.</a:t>
            </a:r>
            <a:endParaRPr lang="en-AU" dirty="0"/>
          </a:p>
        </p:txBody>
      </p:sp>
      <p:sp>
        <p:nvSpPr>
          <p:cNvPr id="6" name="Rectangle 5"/>
          <p:cNvSpPr/>
          <p:nvPr/>
        </p:nvSpPr>
        <p:spPr>
          <a:xfrm>
            <a:off x="290456" y="4206240"/>
            <a:ext cx="11661290" cy="3908762"/>
          </a:xfrm>
          <a:prstGeom prst="rect">
            <a:avLst/>
          </a:prstGeom>
        </p:spPr>
        <p:txBody>
          <a:bodyPr wrap="square">
            <a:spAutoFit/>
          </a:bodyPr>
          <a:lstStyle/>
          <a:p>
            <a:endParaRPr lang="en-AU" dirty="0" smtClean="0">
              <a:solidFill>
                <a:srgbClr val="000000"/>
              </a:solidFill>
              <a:latin typeface="Arial" panose="020B0604020202020204" pitchFamily="34" charset="0"/>
              <a:ea typeface="Calibri" panose="020F0502020204030204" pitchFamily="34" charset="0"/>
            </a:endParaRPr>
          </a:p>
          <a:p>
            <a:endParaRPr lang="en-AU" dirty="0">
              <a:solidFill>
                <a:srgbClr val="000000"/>
              </a:solidFill>
              <a:latin typeface="Arial" panose="020B0604020202020204" pitchFamily="34" charset="0"/>
              <a:ea typeface="Calibri" panose="020F0502020204030204" pitchFamily="34" charset="0"/>
            </a:endParaRPr>
          </a:p>
          <a:p>
            <a:endParaRPr lang="en-AU" dirty="0" smtClean="0">
              <a:solidFill>
                <a:srgbClr val="000000"/>
              </a:solidFill>
              <a:latin typeface="Arial" panose="020B0604020202020204" pitchFamily="34" charset="0"/>
              <a:ea typeface="Calibri" panose="020F0502020204030204" pitchFamily="34" charset="0"/>
            </a:endParaRPr>
          </a:p>
          <a:p>
            <a:r>
              <a:rPr lang="en-AU" sz="3200" dirty="0" smtClean="0">
                <a:solidFill>
                  <a:schemeClr val="accent2">
                    <a:lumMod val="75000"/>
                  </a:schemeClr>
                </a:solidFill>
                <a:latin typeface="Arial" panose="020B0604020202020204" pitchFamily="34" charset="0"/>
                <a:ea typeface="Calibri" panose="020F0502020204030204" pitchFamily="34" charset="0"/>
              </a:rPr>
              <a:t>The </a:t>
            </a:r>
            <a:r>
              <a:rPr lang="en-AU" sz="3200" dirty="0">
                <a:solidFill>
                  <a:schemeClr val="accent2">
                    <a:lumMod val="75000"/>
                  </a:schemeClr>
                </a:solidFill>
                <a:latin typeface="Arial" panose="020B0604020202020204" pitchFamily="34" charset="0"/>
                <a:ea typeface="Calibri" panose="020F0502020204030204" pitchFamily="34" charset="0"/>
              </a:rPr>
              <a:t>Nobel Medal for Physics and Chemistry </a:t>
            </a:r>
            <a:r>
              <a:rPr lang="en-AU" dirty="0">
                <a:solidFill>
                  <a:srgbClr val="000000"/>
                </a:solidFill>
                <a:latin typeface="Arial" panose="020B0604020202020204" pitchFamily="34" charset="0"/>
                <a:ea typeface="Calibri" panose="020F0502020204030204" pitchFamily="34" charset="0"/>
              </a:rPr>
              <a:t>was designed by Erik </a:t>
            </a:r>
            <a:r>
              <a:rPr lang="en-AU" dirty="0" smtClean="0">
                <a:solidFill>
                  <a:srgbClr val="000000"/>
                </a:solidFill>
                <a:latin typeface="Arial" panose="020B0604020202020204" pitchFamily="34" charset="0"/>
                <a:ea typeface="Calibri" panose="020F0502020204030204" pitchFamily="34" charset="0"/>
              </a:rPr>
              <a:t>Lindberg</a:t>
            </a:r>
          </a:p>
          <a:p>
            <a:r>
              <a:rPr lang="en-AU" b="1" dirty="0" smtClean="0">
                <a:solidFill>
                  <a:srgbClr val="000000"/>
                </a:solidFill>
                <a:latin typeface="inherit"/>
                <a:ea typeface="Calibri" panose="020F0502020204030204" pitchFamily="34" charset="0"/>
                <a:cs typeface="Arial" panose="020B0604020202020204" pitchFamily="34" charset="0"/>
              </a:rPr>
              <a:t>It represents Nature </a:t>
            </a:r>
            <a:r>
              <a:rPr lang="en-AU" b="1" dirty="0">
                <a:solidFill>
                  <a:srgbClr val="000000"/>
                </a:solidFill>
                <a:latin typeface="inherit"/>
                <a:ea typeface="Calibri" panose="020F0502020204030204" pitchFamily="34" charset="0"/>
                <a:cs typeface="Arial" panose="020B0604020202020204" pitchFamily="34" charset="0"/>
              </a:rPr>
              <a:t>in the form of a goddess resembling Isis, emerging from the clouds and holding in her arms a cornucopia. The veil which covers her cold and austere face is held up by the Genius of Science. </a:t>
            </a:r>
            <a:r>
              <a:rPr lang="en-AU" dirty="0">
                <a:solidFill>
                  <a:srgbClr val="000000"/>
                </a:solidFill>
                <a:latin typeface="Arial" panose="020B0604020202020204" pitchFamily="34" charset="0"/>
                <a:ea typeface="Calibri" panose="020F0502020204030204" pitchFamily="34" charset="0"/>
              </a:rPr>
              <a:t>The inscription translated reads : inventions enhance life which is beautified through art. (</a:t>
            </a:r>
            <a:r>
              <a:rPr lang="en-AU" dirty="0" err="1">
                <a:solidFill>
                  <a:srgbClr val="000000"/>
                </a:solidFill>
                <a:latin typeface="Arial" panose="020B0604020202020204" pitchFamily="34" charset="0"/>
                <a:ea typeface="Calibri" panose="020F0502020204030204" pitchFamily="34" charset="0"/>
              </a:rPr>
              <a:t>Vergilius</a:t>
            </a:r>
            <a:r>
              <a:rPr lang="en-AU" dirty="0">
                <a:solidFill>
                  <a:srgbClr val="000000"/>
                </a:solidFill>
                <a:latin typeface="Arial" panose="020B0604020202020204" pitchFamily="34" charset="0"/>
                <a:ea typeface="Calibri" panose="020F0502020204030204" pitchFamily="34" charset="0"/>
              </a:rPr>
              <a:t> Aeneid</a:t>
            </a:r>
            <a:r>
              <a:rPr lang="en-AU" dirty="0" smtClean="0">
                <a:solidFill>
                  <a:srgbClr val="000000"/>
                </a:solidFill>
                <a:latin typeface="Arial" panose="020B0604020202020204" pitchFamily="34" charset="0"/>
                <a:ea typeface="Calibri" panose="020F0502020204030204" pitchFamily="34" charset="0"/>
              </a:rPr>
              <a:t>)</a:t>
            </a:r>
          </a:p>
          <a:p>
            <a:endParaRPr lang="en-AU" dirty="0">
              <a:solidFill>
                <a:srgbClr val="000000"/>
              </a:solidFill>
              <a:latin typeface="Arial" panose="020B0604020202020204" pitchFamily="34" charset="0"/>
            </a:endParaRPr>
          </a:p>
          <a:p>
            <a:endParaRPr lang="en-AU" dirty="0" smtClean="0">
              <a:solidFill>
                <a:srgbClr val="000000"/>
              </a:solidFill>
              <a:latin typeface="Arial" panose="020B0604020202020204" pitchFamily="34" charset="0"/>
            </a:endParaRPr>
          </a:p>
          <a:p>
            <a:endParaRPr lang="en-AU" dirty="0">
              <a:solidFill>
                <a:srgbClr val="000000"/>
              </a:solidFill>
              <a:latin typeface="Arial" panose="020B0604020202020204" pitchFamily="34" charset="0"/>
            </a:endParaRPr>
          </a:p>
          <a:p>
            <a:endParaRPr lang="en-AU" dirty="0" smtClean="0">
              <a:solidFill>
                <a:srgbClr val="000000"/>
              </a:solidFill>
              <a:latin typeface="Arial" panose="020B0604020202020204" pitchFamily="34" charset="0"/>
            </a:endParaRPr>
          </a:p>
          <a:p>
            <a:endParaRPr lang="en-AU" dirty="0"/>
          </a:p>
        </p:txBody>
      </p:sp>
    </p:spTree>
    <p:extLst>
      <p:ext uri="{BB962C8B-B14F-4D97-AF65-F5344CB8AC3E}">
        <p14:creationId xmlns:p14="http://schemas.microsoft.com/office/powerpoint/2010/main" val="32812179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76" y="75305"/>
            <a:ext cx="11887200" cy="6217087"/>
          </a:xfrm>
          <a:prstGeom prst="rect">
            <a:avLst/>
          </a:prstGeom>
        </p:spPr>
        <p:txBody>
          <a:bodyPr wrap="square">
            <a:spAutoFit/>
          </a:bodyPr>
          <a:lstStyle/>
          <a:p>
            <a:pPr>
              <a:lnSpc>
                <a:spcPts val="1440"/>
              </a:lnSpc>
              <a:spcBef>
                <a:spcPts val="480"/>
              </a:spcBef>
              <a:spcAft>
                <a:spcPts val="600"/>
              </a:spcAft>
            </a:pPr>
            <a:endParaRPr lang="en-AU" sz="2400" dirty="0" smtClean="0">
              <a:solidFill>
                <a:srgbClr val="000000"/>
              </a:solidFill>
              <a:effectLst/>
              <a:latin typeface="Arial" panose="020B0604020202020204" pitchFamily="34" charset="0"/>
              <a:ea typeface="Times New Roman" panose="02020603050405020304" pitchFamily="18" charset="0"/>
            </a:endParaRPr>
          </a:p>
          <a:p>
            <a:pPr>
              <a:lnSpc>
                <a:spcPts val="1440"/>
              </a:lnSpc>
              <a:spcBef>
                <a:spcPts val="480"/>
              </a:spcBef>
              <a:spcAft>
                <a:spcPts val="600"/>
              </a:spcAft>
            </a:pPr>
            <a:endParaRPr lang="en-AU" sz="2400" dirty="0">
              <a:solidFill>
                <a:srgbClr val="000000"/>
              </a:solidFill>
              <a:latin typeface="Arial" panose="020B0604020202020204" pitchFamily="34" charset="0"/>
              <a:ea typeface="Times New Roman" panose="02020603050405020304" pitchFamily="18" charset="0"/>
            </a:endParaRPr>
          </a:p>
          <a:p>
            <a:pPr>
              <a:lnSpc>
                <a:spcPts val="1440"/>
              </a:lnSpc>
              <a:spcBef>
                <a:spcPts val="480"/>
              </a:spcBef>
              <a:spcAft>
                <a:spcPts val="600"/>
              </a:spcAft>
            </a:pPr>
            <a:endParaRPr lang="en-AU" sz="2400" dirty="0" smtClean="0">
              <a:solidFill>
                <a:srgbClr val="000000"/>
              </a:solidFill>
              <a:effectLst/>
              <a:latin typeface="Arial" panose="020B0604020202020204" pitchFamily="34" charset="0"/>
              <a:ea typeface="Times New Roman" panose="02020603050405020304" pitchFamily="18" charset="0"/>
            </a:endParaRPr>
          </a:p>
          <a:p>
            <a:pPr>
              <a:lnSpc>
                <a:spcPts val="1440"/>
              </a:lnSpc>
              <a:spcBef>
                <a:spcPts val="480"/>
              </a:spcBef>
              <a:spcAft>
                <a:spcPts val="600"/>
              </a:spcAft>
            </a:pPr>
            <a:r>
              <a:rPr lang="en-AU" sz="2400" dirty="0" smtClean="0">
                <a:solidFill>
                  <a:srgbClr val="000000"/>
                </a:solidFill>
                <a:effectLst/>
                <a:latin typeface="Arial" panose="020B0604020202020204" pitchFamily="34" charset="0"/>
                <a:ea typeface="Times New Roman" panose="02020603050405020304" pitchFamily="18" charset="0"/>
              </a:rPr>
              <a:t>	Since 1915 there have been </a:t>
            </a:r>
            <a:r>
              <a:rPr lang="en-AU" sz="2400" dirty="0" smtClean="0">
                <a:solidFill>
                  <a:srgbClr val="0070C0"/>
                </a:solidFill>
                <a:effectLst/>
                <a:latin typeface="Arial" panose="020B0604020202020204" pitchFamily="34" charset="0"/>
                <a:ea typeface="Times New Roman" panose="02020603050405020304" pitchFamily="18" charset="0"/>
              </a:rPr>
              <a:t>fifteen </a:t>
            </a:r>
            <a:r>
              <a:rPr lang="en-AU" sz="2400" u="sng" dirty="0" smtClean="0">
                <a:solidFill>
                  <a:srgbClr val="0070C0"/>
                </a:solidFill>
                <a:effectLst/>
                <a:latin typeface="Arial" panose="020B0604020202020204" pitchFamily="34" charset="0"/>
                <a:ea typeface="Times New Roman" panose="02020603050405020304" pitchFamily="18" charset="0"/>
                <a:hlinkClick r:id="rId2" tooltip="Australian"/>
              </a:rPr>
              <a:t>Australian</a:t>
            </a:r>
            <a:r>
              <a:rPr lang="en-AU" sz="2400" dirty="0" smtClean="0">
                <a:solidFill>
                  <a:srgbClr val="000000"/>
                </a:solidFill>
                <a:effectLst/>
                <a:latin typeface="Arial" panose="020B0604020202020204" pitchFamily="34" charset="0"/>
                <a:ea typeface="Times New Roman" panose="02020603050405020304" pitchFamily="18" charset="0"/>
              </a:rPr>
              <a:t> winners of the   </a:t>
            </a:r>
          </a:p>
          <a:p>
            <a:pPr algn="ctr">
              <a:lnSpc>
                <a:spcPts val="1440"/>
              </a:lnSpc>
              <a:spcBef>
                <a:spcPts val="480"/>
              </a:spcBef>
              <a:spcAft>
                <a:spcPts val="600"/>
              </a:spcAft>
            </a:pPr>
            <a:r>
              <a:rPr lang="en-AU" sz="2400" u="sng" dirty="0" smtClean="0">
                <a:solidFill>
                  <a:srgbClr val="0070C0"/>
                </a:solidFill>
                <a:effectLst/>
                <a:latin typeface="Arial" panose="020B0604020202020204" pitchFamily="34" charset="0"/>
                <a:ea typeface="Times New Roman" panose="02020603050405020304" pitchFamily="18" charset="0"/>
                <a:hlinkClick r:id="rId3" tooltip="Nobel Prize"/>
              </a:rPr>
              <a:t>Nobel Prize</a:t>
            </a:r>
            <a:r>
              <a:rPr lang="en-AU" sz="2400" dirty="0" smtClean="0">
                <a:solidFill>
                  <a:srgbClr val="0070C0"/>
                </a:solidFill>
                <a:effectLst/>
                <a:latin typeface="Arial" panose="020B0604020202020204" pitchFamily="34" charset="0"/>
                <a:ea typeface="Times New Roman" panose="02020603050405020304" pitchFamily="18" charset="0"/>
              </a:rPr>
              <a:t>. </a:t>
            </a:r>
          </a:p>
          <a:p>
            <a:pPr>
              <a:lnSpc>
                <a:spcPts val="1440"/>
              </a:lnSpc>
              <a:spcBef>
                <a:spcPts val="480"/>
              </a:spcBef>
              <a:spcAft>
                <a:spcPts val="600"/>
              </a:spcAft>
            </a:pPr>
            <a:endParaRPr lang="en-AU" sz="2400" dirty="0">
              <a:solidFill>
                <a:srgbClr val="000000"/>
              </a:solidFill>
              <a:latin typeface="Arial" panose="020B0604020202020204" pitchFamily="34" charset="0"/>
              <a:ea typeface="Times New Roman" panose="02020603050405020304" pitchFamily="18" charset="0"/>
            </a:endParaRPr>
          </a:p>
          <a:p>
            <a:pPr algn="just">
              <a:lnSpc>
                <a:spcPts val="1440"/>
              </a:lnSpc>
              <a:spcBef>
                <a:spcPts val="480"/>
              </a:spcBef>
              <a:spcAft>
                <a:spcPts val="600"/>
              </a:spcAft>
            </a:pPr>
            <a:r>
              <a:rPr lang="en-AU" sz="2400" dirty="0" smtClean="0">
                <a:solidFill>
                  <a:srgbClr val="000000"/>
                </a:solidFill>
                <a:effectLst/>
                <a:latin typeface="Arial" panose="020B0604020202020204" pitchFamily="34" charset="0"/>
                <a:ea typeface="Times New Roman" panose="02020603050405020304" pitchFamily="18" charset="0"/>
              </a:rPr>
              <a:t>The </a:t>
            </a:r>
            <a:r>
              <a:rPr lang="en-AU" sz="2400" dirty="0" smtClean="0">
                <a:solidFill>
                  <a:srgbClr val="000000"/>
                </a:solidFill>
                <a:effectLst/>
                <a:latin typeface="Arial" panose="020B0604020202020204" pitchFamily="34" charset="0"/>
                <a:ea typeface="Times New Roman" panose="02020603050405020304" pitchFamily="18" charset="0"/>
              </a:rPr>
              <a:t>majority of these prizes (</a:t>
            </a:r>
            <a:r>
              <a:rPr lang="en-AU" sz="2400" dirty="0" smtClean="0">
                <a:solidFill>
                  <a:srgbClr val="C00000"/>
                </a:solidFill>
                <a:effectLst/>
                <a:latin typeface="Arial" panose="020B0604020202020204" pitchFamily="34" charset="0"/>
                <a:ea typeface="Times New Roman" panose="02020603050405020304" pitchFamily="18" charset="0"/>
              </a:rPr>
              <a:t>eight</a:t>
            </a:r>
            <a:r>
              <a:rPr lang="en-AU" sz="2400" dirty="0" smtClean="0">
                <a:solidFill>
                  <a:srgbClr val="000000"/>
                </a:solidFill>
                <a:effectLst/>
                <a:latin typeface="Arial" panose="020B0604020202020204" pitchFamily="34" charset="0"/>
                <a:ea typeface="Times New Roman" panose="02020603050405020304" pitchFamily="18" charset="0"/>
              </a:rPr>
              <a:t>) have been awarded in the field of</a:t>
            </a:r>
            <a:r>
              <a:rPr lang="en-AU" sz="2400" dirty="0">
                <a:solidFill>
                  <a:srgbClr val="000000"/>
                </a:solidFill>
                <a:latin typeface="Arial" panose="020B0604020202020204" pitchFamily="34" charset="0"/>
                <a:ea typeface="Times New Roman" panose="02020603050405020304" pitchFamily="18" charset="0"/>
              </a:rPr>
              <a:t> </a:t>
            </a:r>
            <a:r>
              <a:rPr lang="en-AU" sz="2400" dirty="0" smtClean="0">
                <a:solidFill>
                  <a:srgbClr val="000000"/>
                </a:solidFill>
                <a:latin typeface="Arial" panose="020B0604020202020204" pitchFamily="34" charset="0"/>
                <a:ea typeface="Times New Roman" panose="02020603050405020304" pitchFamily="18" charset="0"/>
              </a:rPr>
              <a:t> </a:t>
            </a:r>
          </a:p>
          <a:p>
            <a:pPr algn="just">
              <a:lnSpc>
                <a:spcPts val="1440"/>
              </a:lnSpc>
              <a:spcBef>
                <a:spcPts val="480"/>
              </a:spcBef>
              <a:spcAft>
                <a:spcPts val="600"/>
              </a:spcAft>
            </a:pPr>
            <a:r>
              <a:rPr lang="en-AU" sz="2400" u="sng" dirty="0" smtClean="0">
                <a:solidFill>
                  <a:srgbClr val="0B0080"/>
                </a:solidFill>
                <a:effectLst/>
                <a:latin typeface="Arial" panose="020B0604020202020204" pitchFamily="34" charset="0"/>
                <a:ea typeface="Times New Roman" panose="02020603050405020304" pitchFamily="18" charset="0"/>
                <a:hlinkClick r:id="rId4" tooltip="Physiology or Medicine"/>
              </a:rPr>
              <a:t>Physiology or </a:t>
            </a:r>
            <a:r>
              <a:rPr lang="en-AU" sz="2400" u="sng" dirty="0" smtClean="0">
                <a:solidFill>
                  <a:srgbClr val="0B0080"/>
                </a:solidFill>
                <a:effectLst/>
                <a:latin typeface="Arial" panose="020B0604020202020204" pitchFamily="34" charset="0"/>
                <a:ea typeface="Times New Roman" panose="02020603050405020304" pitchFamily="18" charset="0"/>
                <a:hlinkClick r:id="rId4" tooltip="Physiology or Medicine"/>
              </a:rPr>
              <a:t>Medicine</a:t>
            </a:r>
            <a:r>
              <a:rPr lang="en-AU" sz="2400" dirty="0">
                <a:solidFill>
                  <a:srgbClr val="000000"/>
                </a:solidFill>
                <a:latin typeface="Arial" panose="020B0604020202020204" pitchFamily="34" charset="0"/>
                <a:ea typeface="Times New Roman" panose="02020603050405020304" pitchFamily="18" charset="0"/>
              </a:rPr>
              <a:t>.</a:t>
            </a:r>
            <a:r>
              <a:rPr lang="en-AU" sz="2400" dirty="0" smtClean="0">
                <a:solidFill>
                  <a:srgbClr val="000000"/>
                </a:solidFill>
                <a:effectLst/>
                <a:latin typeface="Arial" panose="020B0604020202020204" pitchFamily="34" charset="0"/>
                <a:ea typeface="Times New Roman" panose="02020603050405020304" pitchFamily="18" charset="0"/>
              </a:rPr>
              <a:t> </a:t>
            </a:r>
          </a:p>
          <a:p>
            <a:pPr algn="just">
              <a:lnSpc>
                <a:spcPts val="1440"/>
              </a:lnSpc>
              <a:spcBef>
                <a:spcPts val="480"/>
              </a:spcBef>
              <a:spcAft>
                <a:spcPts val="600"/>
              </a:spcAft>
            </a:pPr>
            <a:endParaRPr lang="en-AU" sz="2400" dirty="0">
              <a:solidFill>
                <a:srgbClr val="000000"/>
              </a:solidFill>
              <a:latin typeface="Arial" panose="020B0604020202020204" pitchFamily="34" charset="0"/>
              <a:ea typeface="Times New Roman" panose="02020603050405020304" pitchFamily="18" charset="0"/>
            </a:endParaRPr>
          </a:p>
          <a:p>
            <a:pPr algn="just">
              <a:lnSpc>
                <a:spcPts val="1440"/>
              </a:lnSpc>
              <a:spcBef>
                <a:spcPts val="480"/>
              </a:spcBef>
              <a:spcAft>
                <a:spcPts val="600"/>
              </a:spcAft>
            </a:pPr>
            <a:r>
              <a:rPr lang="en-AU" sz="2400" dirty="0" smtClean="0">
                <a:solidFill>
                  <a:srgbClr val="000000"/>
                </a:solidFill>
                <a:effectLst/>
                <a:latin typeface="Arial" panose="020B0604020202020204" pitchFamily="34" charset="0"/>
                <a:ea typeface="Times New Roman" panose="02020603050405020304" pitchFamily="18" charset="0"/>
              </a:rPr>
              <a:t>Australia also has the </a:t>
            </a:r>
            <a:r>
              <a:rPr lang="en-AU" sz="2400" dirty="0" smtClean="0">
                <a:solidFill>
                  <a:srgbClr val="000000"/>
                </a:solidFill>
                <a:effectLst/>
                <a:latin typeface="Arial" panose="020B0604020202020204" pitchFamily="34" charset="0"/>
                <a:ea typeface="Times New Roman" panose="02020603050405020304" pitchFamily="18" charset="0"/>
              </a:rPr>
              <a:t>youngest ever laureate (</a:t>
            </a:r>
            <a:r>
              <a:rPr lang="en-AU" sz="2400" u="sng" dirty="0" smtClean="0">
                <a:solidFill>
                  <a:srgbClr val="0B0080"/>
                </a:solidFill>
                <a:effectLst/>
                <a:latin typeface="Arial" panose="020B0604020202020204" pitchFamily="34" charset="0"/>
                <a:ea typeface="Times New Roman" panose="02020603050405020304" pitchFamily="18" charset="0"/>
                <a:hlinkClick r:id="rId5" tooltip="William Lawrence Bragg"/>
              </a:rPr>
              <a:t>William </a:t>
            </a:r>
            <a:r>
              <a:rPr lang="en-AU" sz="2400" u="sng" dirty="0" smtClean="0">
                <a:solidFill>
                  <a:srgbClr val="0B0080"/>
                </a:solidFill>
                <a:effectLst/>
                <a:latin typeface="Arial" panose="020B0604020202020204" pitchFamily="34" charset="0"/>
                <a:ea typeface="Times New Roman" panose="02020603050405020304" pitchFamily="18" charset="0"/>
                <a:hlinkClick r:id="rId5" tooltip="William Lawrence Bragg"/>
              </a:rPr>
              <a:t>Lawrence </a:t>
            </a:r>
            <a:r>
              <a:rPr lang="en-AU" sz="2400" u="sng" dirty="0" smtClean="0">
                <a:solidFill>
                  <a:srgbClr val="0B0080"/>
                </a:solidFill>
                <a:effectLst/>
                <a:latin typeface="Arial" panose="020B0604020202020204" pitchFamily="34" charset="0"/>
                <a:ea typeface="Times New Roman" panose="02020603050405020304" pitchFamily="18" charset="0"/>
                <a:hlinkClick r:id="rId5" tooltip="William Lawrence Bragg"/>
              </a:rPr>
              <a:t>Bragg</a:t>
            </a:r>
            <a:r>
              <a:rPr lang="en-AU" sz="2400" dirty="0" smtClean="0">
                <a:solidFill>
                  <a:srgbClr val="000000"/>
                </a:solidFill>
                <a:effectLst/>
                <a:latin typeface="Arial" panose="020B0604020202020204" pitchFamily="34" charset="0"/>
                <a:ea typeface="Times New Roman" panose="02020603050405020304" pitchFamily="18" charset="0"/>
              </a:rPr>
              <a:t>, who </a:t>
            </a:r>
            <a:endParaRPr lang="en-AU" sz="2400" dirty="0" smtClean="0">
              <a:solidFill>
                <a:srgbClr val="000000"/>
              </a:solidFill>
              <a:effectLst/>
              <a:latin typeface="Arial" panose="020B0604020202020204" pitchFamily="34" charset="0"/>
              <a:ea typeface="Times New Roman" panose="02020603050405020304" pitchFamily="18" charset="0"/>
            </a:endParaRPr>
          </a:p>
          <a:p>
            <a:pPr algn="just">
              <a:lnSpc>
                <a:spcPts val="1440"/>
              </a:lnSpc>
              <a:spcBef>
                <a:spcPts val="480"/>
              </a:spcBef>
              <a:spcAft>
                <a:spcPts val="600"/>
              </a:spcAft>
            </a:pPr>
            <a:r>
              <a:rPr lang="en-AU" sz="2400" dirty="0" smtClean="0">
                <a:solidFill>
                  <a:srgbClr val="000000"/>
                </a:solidFill>
                <a:effectLst/>
                <a:latin typeface="Arial" panose="020B0604020202020204" pitchFamily="34" charset="0"/>
                <a:ea typeface="Times New Roman" panose="02020603050405020304" pitchFamily="18" charset="0"/>
              </a:rPr>
              <a:t>was </a:t>
            </a:r>
            <a:r>
              <a:rPr lang="en-AU" sz="2400" dirty="0" smtClean="0">
                <a:solidFill>
                  <a:srgbClr val="000000"/>
                </a:solidFill>
                <a:effectLst/>
                <a:latin typeface="Arial" panose="020B0604020202020204" pitchFamily="34" charset="0"/>
                <a:ea typeface="Times New Roman" panose="02020603050405020304" pitchFamily="18" charset="0"/>
              </a:rPr>
              <a:t>awarded the prize at 25 years of age). </a:t>
            </a:r>
            <a:r>
              <a:rPr lang="en-AU" sz="2400" dirty="0" smtClean="0">
                <a:solidFill>
                  <a:srgbClr val="000000"/>
                </a:solidFill>
                <a:effectLst/>
                <a:latin typeface="Arial" panose="020B0604020202020204" pitchFamily="34" charset="0"/>
                <a:ea typeface="Times New Roman" panose="02020603050405020304" pitchFamily="18" charset="0"/>
              </a:rPr>
              <a:t>Bragg and </a:t>
            </a:r>
            <a:r>
              <a:rPr lang="en-AU" sz="2400" dirty="0" smtClean="0">
                <a:solidFill>
                  <a:srgbClr val="000000"/>
                </a:solidFill>
                <a:effectLst/>
                <a:latin typeface="Arial" panose="020B0604020202020204" pitchFamily="34" charset="0"/>
                <a:ea typeface="Times New Roman" panose="02020603050405020304" pitchFamily="18" charset="0"/>
              </a:rPr>
              <a:t>his father (</a:t>
            </a:r>
            <a:r>
              <a:rPr lang="en-AU" sz="2400" u="sng" dirty="0" smtClean="0">
                <a:solidFill>
                  <a:srgbClr val="0B0080"/>
                </a:solidFill>
                <a:effectLst/>
                <a:latin typeface="Arial" panose="020B0604020202020204" pitchFamily="34" charset="0"/>
                <a:ea typeface="Times New Roman" panose="02020603050405020304" pitchFamily="18" charset="0"/>
                <a:hlinkClick r:id="rId6" tooltip="William Henry Bragg"/>
              </a:rPr>
              <a:t>William Henry Bragg</a:t>
            </a:r>
            <a:r>
              <a:rPr lang="en-AU" sz="2400" dirty="0" smtClean="0">
                <a:solidFill>
                  <a:srgbClr val="000000"/>
                </a:solidFill>
                <a:effectLst/>
                <a:latin typeface="Arial" panose="020B0604020202020204" pitchFamily="34" charset="0"/>
                <a:ea typeface="Times New Roman" panose="02020603050405020304" pitchFamily="18" charset="0"/>
              </a:rPr>
              <a:t>)</a:t>
            </a:r>
          </a:p>
          <a:p>
            <a:pPr algn="just">
              <a:lnSpc>
                <a:spcPts val="1440"/>
              </a:lnSpc>
              <a:spcBef>
                <a:spcPts val="480"/>
              </a:spcBef>
              <a:spcAft>
                <a:spcPts val="600"/>
              </a:spcAft>
            </a:pPr>
            <a:r>
              <a:rPr lang="en-AU" sz="2400" dirty="0" smtClean="0">
                <a:solidFill>
                  <a:srgbClr val="000000"/>
                </a:solidFill>
                <a:effectLst/>
                <a:latin typeface="Arial" panose="020B0604020202020204" pitchFamily="34" charset="0"/>
                <a:ea typeface="Times New Roman" panose="02020603050405020304" pitchFamily="18" charset="0"/>
              </a:rPr>
              <a:t>are </a:t>
            </a:r>
            <a:r>
              <a:rPr lang="en-AU" sz="2400" dirty="0" smtClean="0">
                <a:solidFill>
                  <a:srgbClr val="000000"/>
                </a:solidFill>
                <a:effectLst/>
                <a:latin typeface="Arial" panose="020B0604020202020204" pitchFamily="34" charset="0"/>
                <a:ea typeface="Times New Roman" panose="02020603050405020304" pitchFamily="18" charset="0"/>
              </a:rPr>
              <a:t>also the only father-son duo </a:t>
            </a:r>
            <a:r>
              <a:rPr lang="en-AU" sz="2400" dirty="0" smtClean="0">
                <a:solidFill>
                  <a:srgbClr val="000000"/>
                </a:solidFill>
                <a:effectLst/>
                <a:latin typeface="Arial" panose="020B0604020202020204" pitchFamily="34" charset="0"/>
                <a:ea typeface="Times New Roman" panose="02020603050405020304" pitchFamily="18" charset="0"/>
              </a:rPr>
              <a:t>to have </a:t>
            </a:r>
            <a:r>
              <a:rPr lang="en-AU" sz="2400" dirty="0" smtClean="0">
                <a:solidFill>
                  <a:srgbClr val="000000"/>
                </a:solidFill>
                <a:effectLst/>
                <a:latin typeface="Arial" panose="020B0604020202020204" pitchFamily="34" charset="0"/>
                <a:ea typeface="Times New Roman" panose="02020603050405020304" pitchFamily="18" charset="0"/>
              </a:rPr>
              <a:t>won a Nobel Prize in the same year.</a:t>
            </a:r>
          </a:p>
          <a:p>
            <a:pPr>
              <a:lnSpc>
                <a:spcPts val="1440"/>
              </a:lnSpc>
              <a:spcBef>
                <a:spcPts val="480"/>
              </a:spcBef>
              <a:spcAft>
                <a:spcPts val="600"/>
              </a:spcAft>
            </a:pPr>
            <a:endParaRPr lang="en-AU" sz="2400" dirty="0">
              <a:solidFill>
                <a:srgbClr val="000000"/>
              </a:solidFill>
              <a:latin typeface="Arial" panose="020B0604020202020204" pitchFamily="34" charset="0"/>
              <a:ea typeface="Times New Roman" panose="02020603050405020304" pitchFamily="18" charset="0"/>
            </a:endParaRPr>
          </a:p>
          <a:p>
            <a:pPr algn="just">
              <a:lnSpc>
                <a:spcPts val="1440"/>
              </a:lnSpc>
              <a:spcBef>
                <a:spcPts val="480"/>
              </a:spcBef>
              <a:spcAft>
                <a:spcPts val="600"/>
              </a:spcAft>
            </a:pPr>
            <a:r>
              <a:rPr lang="en-AU" sz="2400" dirty="0" smtClean="0">
                <a:solidFill>
                  <a:srgbClr val="000000"/>
                </a:solidFill>
                <a:effectLst/>
                <a:latin typeface="Arial" panose="020B0604020202020204" pitchFamily="34" charset="0"/>
                <a:ea typeface="Times New Roman" panose="02020603050405020304" pitchFamily="18" charset="0"/>
              </a:rPr>
              <a:t>All Australians awarded Nobel prizes before the end of the awarding of </a:t>
            </a:r>
          </a:p>
          <a:p>
            <a:pPr algn="just">
              <a:lnSpc>
                <a:spcPts val="1440"/>
              </a:lnSpc>
              <a:spcBef>
                <a:spcPts val="480"/>
              </a:spcBef>
              <a:spcAft>
                <a:spcPts val="600"/>
              </a:spcAft>
            </a:pPr>
            <a:r>
              <a:rPr lang="en-AU" sz="2400" dirty="0" smtClean="0">
                <a:solidFill>
                  <a:srgbClr val="000000"/>
                </a:solidFill>
                <a:effectLst/>
                <a:latin typeface="Arial" panose="020B0604020202020204" pitchFamily="34" charset="0"/>
                <a:ea typeface="Times New Roman" panose="02020603050405020304" pitchFamily="18" charset="0"/>
              </a:rPr>
              <a:t>British/Imperial honours (in 1992) also received (or were offered) </a:t>
            </a:r>
          </a:p>
          <a:p>
            <a:pPr algn="just">
              <a:lnSpc>
                <a:spcPts val="1440"/>
              </a:lnSpc>
              <a:spcBef>
                <a:spcPts val="480"/>
              </a:spcBef>
              <a:spcAft>
                <a:spcPts val="600"/>
              </a:spcAft>
            </a:pPr>
            <a:r>
              <a:rPr lang="en-AU" sz="2400" dirty="0" smtClean="0">
                <a:solidFill>
                  <a:srgbClr val="000000"/>
                </a:solidFill>
                <a:effectLst/>
                <a:latin typeface="Arial" panose="020B0604020202020204" pitchFamily="34" charset="0"/>
                <a:ea typeface="Times New Roman" panose="02020603050405020304" pitchFamily="18" charset="0"/>
              </a:rPr>
              <a:t>knighthoods.</a:t>
            </a:r>
          </a:p>
          <a:p>
            <a:pPr>
              <a:lnSpc>
                <a:spcPts val="1440"/>
              </a:lnSpc>
              <a:spcBef>
                <a:spcPts val="480"/>
              </a:spcBef>
              <a:spcAft>
                <a:spcPts val="600"/>
              </a:spcAft>
            </a:pPr>
            <a:endParaRPr lang="en-AU" sz="2400" dirty="0" smtClean="0">
              <a:effectLst/>
              <a:latin typeface="Times New Roman" panose="02020603050405020304" pitchFamily="18" charset="0"/>
              <a:ea typeface="Times New Roman" panose="02020603050405020304" pitchFamily="18" charset="0"/>
            </a:endParaRPr>
          </a:p>
          <a:p>
            <a:r>
              <a:rPr lang="en-AU" sz="2400" dirty="0" smtClean="0">
                <a:solidFill>
                  <a:srgbClr val="000000"/>
                </a:solidFill>
                <a:effectLst/>
                <a:latin typeface="Arial" panose="020B0604020202020204" pitchFamily="34" charset="0"/>
                <a:ea typeface="Calibri" panose="020F0502020204030204" pitchFamily="34" charset="0"/>
              </a:rPr>
              <a:t>The </a:t>
            </a:r>
            <a:r>
              <a:rPr lang="en-AU" sz="2400" dirty="0" smtClean="0">
                <a:solidFill>
                  <a:srgbClr val="000000"/>
                </a:solidFill>
                <a:effectLst/>
                <a:latin typeface="Arial" panose="020B0604020202020204" pitchFamily="34" charset="0"/>
                <a:ea typeface="Calibri" panose="020F0502020204030204" pitchFamily="34" charset="0"/>
              </a:rPr>
              <a:t>list </a:t>
            </a:r>
            <a:r>
              <a:rPr lang="en-AU" sz="2400" dirty="0" smtClean="0">
                <a:solidFill>
                  <a:srgbClr val="000000"/>
                </a:solidFill>
                <a:effectLst/>
                <a:latin typeface="Arial" panose="020B0604020202020204" pitchFamily="34" charset="0"/>
                <a:ea typeface="Calibri" panose="020F0502020204030204" pitchFamily="34" charset="0"/>
              </a:rPr>
              <a:t>on the next 2 slides includes </a:t>
            </a:r>
            <a:r>
              <a:rPr lang="en-AU" sz="2400" dirty="0" smtClean="0">
                <a:solidFill>
                  <a:srgbClr val="000000"/>
                </a:solidFill>
                <a:effectLst/>
                <a:latin typeface="Arial" panose="020B0604020202020204" pitchFamily="34" charset="0"/>
                <a:ea typeface="Calibri" panose="020F0502020204030204" pitchFamily="34" charset="0"/>
              </a:rPr>
              <a:t>laureates who were not born in Australia, but who nevertheless spent a significant portion of their training or career there</a:t>
            </a:r>
            <a:endParaRPr lang="en-AU" sz="2400" dirty="0"/>
          </a:p>
        </p:txBody>
      </p:sp>
    </p:spTree>
    <p:extLst>
      <p:ext uri="{BB962C8B-B14F-4D97-AF65-F5344CB8AC3E}">
        <p14:creationId xmlns:p14="http://schemas.microsoft.com/office/powerpoint/2010/main" val="39889071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60612" y="828338"/>
            <a:ext cx="10176734" cy="7448193"/>
          </a:xfrm>
          <a:prstGeom prst="rect">
            <a:avLst/>
          </a:prstGeom>
          <a:noFill/>
        </p:spPr>
        <p:txBody>
          <a:bodyPr wrap="square" rtlCol="0">
            <a:spAutoFit/>
          </a:bodyPr>
          <a:lstStyle/>
          <a:p>
            <a:r>
              <a:rPr lang="en-AU" dirty="0" smtClean="0"/>
              <a:t>				</a:t>
            </a:r>
            <a:r>
              <a:rPr lang="en-AU" sz="4400" dirty="0" smtClean="0">
                <a:solidFill>
                  <a:srgbClr val="7030A0"/>
                </a:solidFill>
              </a:rPr>
              <a:t>References</a:t>
            </a:r>
          </a:p>
          <a:p>
            <a:endParaRPr lang="en-AU" sz="4400" dirty="0" smtClean="0">
              <a:solidFill>
                <a:srgbClr val="7030A0"/>
              </a:solidFill>
            </a:endParaRPr>
          </a:p>
          <a:p>
            <a:r>
              <a:rPr lang="en-AU" sz="2400" dirty="0" err="1" smtClean="0"/>
              <a:t>Jenkin</a:t>
            </a:r>
            <a:r>
              <a:rPr lang="en-AU" sz="2400" dirty="0" smtClean="0"/>
              <a:t>, J., William and Lawrence </a:t>
            </a:r>
            <a:r>
              <a:rPr lang="en-AU" sz="2400" dirty="0" err="1" smtClean="0"/>
              <a:t>Gragg</a:t>
            </a:r>
            <a:r>
              <a:rPr lang="en-AU" sz="2400" dirty="0" smtClean="0"/>
              <a:t>, father and son: the Most Extraordinary Collaboration in Science, Oxford University Press, 2008 &amp; SAMHS Website.</a:t>
            </a:r>
          </a:p>
          <a:p>
            <a:endParaRPr lang="en-AU" sz="2400" dirty="0" smtClean="0"/>
          </a:p>
          <a:p>
            <a:r>
              <a:rPr lang="en-AU" sz="2400" dirty="0" err="1" smtClean="0"/>
              <a:t>Riaus</a:t>
            </a:r>
            <a:r>
              <a:rPr lang="en-AU" sz="2400" dirty="0" smtClean="0"/>
              <a:t>, </a:t>
            </a:r>
            <a:r>
              <a:rPr lang="en-AU" sz="2400" dirty="0"/>
              <a:t>William Henry Bragg, </a:t>
            </a:r>
            <a:r>
              <a:rPr lang="en-AU" sz="2400" dirty="0">
                <a:hlinkClick r:id="rId2"/>
              </a:rPr>
              <a:t>http://riaus.org.au/people/william-lawrence-bragg</a:t>
            </a:r>
            <a:r>
              <a:rPr lang="en-AU" sz="2400" dirty="0" smtClean="0">
                <a:hlinkClick r:id="rId2"/>
              </a:rPr>
              <a:t>/</a:t>
            </a:r>
            <a:endParaRPr lang="en-AU" sz="2400" dirty="0" smtClean="0"/>
          </a:p>
          <a:p>
            <a:endParaRPr lang="en-AU" sz="2400" dirty="0" smtClean="0"/>
          </a:p>
          <a:p>
            <a:r>
              <a:rPr lang="en-AU" sz="2400" dirty="0" smtClean="0"/>
              <a:t>Sutherland, D. &amp; </a:t>
            </a:r>
            <a:r>
              <a:rPr lang="en-AU" sz="2400" dirty="0" err="1" smtClean="0"/>
              <a:t>Tenkate</a:t>
            </a:r>
            <a:r>
              <a:rPr lang="en-AU" sz="2400" dirty="0" smtClean="0"/>
              <a:t>, E., Australian Nobel Laureates: William Bragg and Son, Australian Science Archives Project, </a:t>
            </a:r>
            <a:r>
              <a:rPr lang="en-AU" sz="2400" dirty="0" err="1" smtClean="0"/>
              <a:t>ASAPWeb</a:t>
            </a:r>
            <a:r>
              <a:rPr lang="en-AU" sz="2400" dirty="0" smtClean="0"/>
              <a:t>, 1998</a:t>
            </a:r>
          </a:p>
          <a:p>
            <a:endParaRPr lang="en-AU" sz="2400" dirty="0" smtClean="0"/>
          </a:p>
          <a:p>
            <a:r>
              <a:rPr lang="en-AU" sz="2400" dirty="0" smtClean="0"/>
              <a:t>Tomlin, S.G., Bragg, Sir William Henry (1862-1942), Dictionary of Biography, </a:t>
            </a:r>
            <a:r>
              <a:rPr lang="en-AU" sz="2400" dirty="0" err="1" smtClean="0"/>
              <a:t>Vol</a:t>
            </a:r>
            <a:r>
              <a:rPr lang="en-AU" sz="2400" dirty="0" smtClean="0"/>
              <a:t> 7, (MUP), 1979</a:t>
            </a:r>
          </a:p>
          <a:p>
            <a:r>
              <a:rPr lang="en-AU" sz="2400" dirty="0" smtClean="0"/>
              <a:t>Wikipedia, William Henry Bragg &amp; William Lawrence Bragg</a:t>
            </a:r>
            <a:endParaRPr lang="en-AU" sz="2400" dirty="0"/>
          </a:p>
          <a:p>
            <a:endParaRPr lang="en-AU" dirty="0" smtClean="0"/>
          </a:p>
          <a:p>
            <a:endParaRPr lang="en-AU" dirty="0"/>
          </a:p>
          <a:p>
            <a:endParaRPr lang="en-AU" dirty="0" smtClean="0"/>
          </a:p>
          <a:p>
            <a:endParaRPr lang="en-AU" dirty="0"/>
          </a:p>
          <a:p>
            <a:endParaRPr lang="en-AU" dirty="0" smtClean="0"/>
          </a:p>
          <a:p>
            <a:endParaRPr lang="en-AU" dirty="0"/>
          </a:p>
          <a:p>
            <a:endParaRPr lang="en-AU" dirty="0" smtClean="0"/>
          </a:p>
        </p:txBody>
      </p:sp>
      <p:sp>
        <p:nvSpPr>
          <p:cNvPr id="4" name="Rectangle 3"/>
          <p:cNvSpPr/>
          <p:nvPr/>
        </p:nvSpPr>
        <p:spPr>
          <a:xfrm>
            <a:off x="3048000" y="2345563"/>
            <a:ext cx="6096000" cy="470000"/>
          </a:xfrm>
          <a:prstGeom prst="rect">
            <a:avLst/>
          </a:prstGeom>
        </p:spPr>
        <p:txBody>
          <a:bodyPr>
            <a:spAutoFit/>
          </a:bodyPr>
          <a:lstStyle/>
          <a:p>
            <a:pPr>
              <a:lnSpc>
                <a:spcPct val="107000"/>
              </a:lnSpc>
              <a:spcAft>
                <a:spcPts val="800"/>
              </a:spcAft>
            </a:pPr>
            <a:endParaRPr lang="en-AU"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013698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1"/>
            <a:ext cx="10515600" cy="1129552"/>
          </a:xfrm>
        </p:spPr>
        <p:txBody>
          <a:bodyPr/>
          <a:lstStyle/>
          <a:p>
            <a:pPr algn="r"/>
            <a:r>
              <a:rPr lang="en-AU" dirty="0" smtClean="0"/>
              <a:t>		 </a:t>
            </a:r>
            <a:r>
              <a:rPr lang="en-AU" dirty="0" err="1" smtClean="0">
                <a:solidFill>
                  <a:srgbClr val="7030A0"/>
                </a:solidFill>
              </a:rPr>
              <a:t>LordHoward</a:t>
            </a:r>
            <a:r>
              <a:rPr lang="en-AU" dirty="0" smtClean="0">
                <a:solidFill>
                  <a:srgbClr val="7030A0"/>
                </a:solidFill>
              </a:rPr>
              <a:t> Florey  1898 -1968</a:t>
            </a:r>
            <a:endParaRPr lang="en-AU" dirty="0">
              <a:solidFill>
                <a:srgbClr val="7030A0"/>
              </a:solidFill>
            </a:endParaRPr>
          </a:p>
        </p:txBody>
      </p:sp>
      <p:sp>
        <p:nvSpPr>
          <p:cNvPr id="4" name="Content Placeholder 3"/>
          <p:cNvSpPr>
            <a:spLocks noGrp="1"/>
          </p:cNvSpPr>
          <p:nvPr>
            <p:ph idx="1"/>
          </p:nvPr>
        </p:nvSpPr>
        <p:spPr>
          <a:xfrm>
            <a:off x="656216" y="742279"/>
            <a:ext cx="11446137" cy="5434685"/>
          </a:xfrm>
        </p:spPr>
        <p:txBody>
          <a:bodyPr/>
          <a:lstStyle/>
          <a:p>
            <a:pPr algn="r"/>
            <a:r>
              <a:rPr lang="en-AU" dirty="0"/>
              <a:t>Born: 24 September 1898 </a:t>
            </a:r>
            <a:r>
              <a:rPr lang="en-AU" dirty="0" smtClean="0"/>
              <a:t>[Malvern, South Australia]</a:t>
            </a:r>
            <a:endParaRPr lang="en-AU" dirty="0"/>
          </a:p>
          <a:p>
            <a:pPr algn="r"/>
            <a:r>
              <a:rPr lang="en-AU" dirty="0"/>
              <a:t>Died: 21 February 1968 [Oxford, England]</a:t>
            </a:r>
          </a:p>
          <a:p>
            <a:endParaRPr lang="en-AU" dirty="0"/>
          </a:p>
        </p:txBody>
      </p:sp>
      <p:pic>
        <p:nvPicPr>
          <p:cNvPr id="5" name="Picture 4" descr="Howard Florey as a young man"/>
          <p:cNvPicPr/>
          <p:nvPr/>
        </p:nvPicPr>
        <p:blipFill>
          <a:blip r:embed="rId2">
            <a:extLst>
              <a:ext uri="{28A0092B-C50C-407E-A947-70E740481C1C}">
                <a14:useLocalDpi xmlns:a14="http://schemas.microsoft.com/office/drawing/2010/main" val="0"/>
              </a:ext>
            </a:extLst>
          </a:blip>
          <a:srcRect/>
          <a:stretch>
            <a:fillRect/>
          </a:stretch>
        </p:blipFill>
        <p:spPr bwMode="auto">
          <a:xfrm>
            <a:off x="1" y="623944"/>
            <a:ext cx="4130936" cy="5986633"/>
          </a:xfrm>
          <a:prstGeom prst="rect">
            <a:avLst/>
          </a:prstGeom>
          <a:noFill/>
          <a:ln>
            <a:noFill/>
          </a:ln>
        </p:spPr>
      </p:pic>
      <p:pic>
        <p:nvPicPr>
          <p:cNvPr id="6" name="Picture 5" descr="penicillin - the molecule"/>
          <p:cNvPicPr/>
          <p:nvPr/>
        </p:nvPicPr>
        <p:blipFill>
          <a:blip r:embed="rId3">
            <a:extLst>
              <a:ext uri="{28A0092B-C50C-407E-A947-70E740481C1C}">
                <a14:useLocalDpi xmlns:a14="http://schemas.microsoft.com/office/drawing/2010/main" val="0"/>
              </a:ext>
            </a:extLst>
          </a:blip>
          <a:srcRect/>
          <a:stretch>
            <a:fillRect/>
          </a:stretch>
        </p:blipFill>
        <p:spPr bwMode="auto">
          <a:xfrm>
            <a:off x="5540188" y="1871832"/>
            <a:ext cx="5185186" cy="4658060"/>
          </a:xfrm>
          <a:prstGeom prst="rect">
            <a:avLst/>
          </a:prstGeom>
          <a:noFill/>
          <a:ln>
            <a:noFill/>
          </a:ln>
        </p:spPr>
      </p:pic>
    </p:spTree>
    <p:extLst>
      <p:ext uri="{BB962C8B-B14F-4D97-AF65-F5344CB8AC3E}">
        <p14:creationId xmlns:p14="http://schemas.microsoft.com/office/powerpoint/2010/main" val="41186651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8334" y="1"/>
            <a:ext cx="11897958" cy="8833187"/>
          </a:xfrm>
          <a:prstGeom prst="rect">
            <a:avLst/>
          </a:prstGeom>
          <a:noFill/>
        </p:spPr>
        <p:txBody>
          <a:bodyPr wrap="square" rtlCol="0">
            <a:spAutoFit/>
          </a:bodyPr>
          <a:lstStyle/>
          <a:p>
            <a:r>
              <a:rPr lang="en-AU" sz="2000" dirty="0"/>
              <a:t>Florey's father </a:t>
            </a:r>
            <a:r>
              <a:rPr lang="en-AU" sz="2000" dirty="0" smtClean="0"/>
              <a:t>Joseph owned </a:t>
            </a:r>
            <a:r>
              <a:rPr lang="en-AU" sz="2000" dirty="0"/>
              <a:t>a shoe business in Adelaide, having migrated from England for a warmer climate due to his wife's poor health. When she died of tuberculosis, he married </a:t>
            </a:r>
            <a:r>
              <a:rPr lang="en-AU" sz="2000" dirty="0" smtClean="0"/>
              <a:t>an Australian, Bertha Mary and </a:t>
            </a:r>
            <a:r>
              <a:rPr lang="en-AU" sz="2000" dirty="0"/>
              <a:t>they had two daughters, followed by Howard</a:t>
            </a:r>
            <a:r>
              <a:rPr lang="en-AU" sz="2000" dirty="0" smtClean="0"/>
              <a:t>. </a:t>
            </a:r>
          </a:p>
          <a:p>
            <a:r>
              <a:rPr lang="en-AU" sz="2000" dirty="0" smtClean="0"/>
              <a:t>Howard attended  </a:t>
            </a:r>
            <a:r>
              <a:rPr lang="en-AU" sz="2000" dirty="0" err="1"/>
              <a:t>Kyre</a:t>
            </a:r>
            <a:r>
              <a:rPr lang="en-AU" sz="2000" dirty="0"/>
              <a:t> College Preparatory School (1908-1910</a:t>
            </a:r>
            <a:r>
              <a:rPr lang="en-AU" sz="2000" dirty="0" smtClean="0"/>
              <a:t>) and </a:t>
            </a:r>
            <a:r>
              <a:rPr lang="en-AU" sz="2000" dirty="0"/>
              <a:t>then the </a:t>
            </a:r>
            <a:r>
              <a:rPr lang="en-AU" sz="2000" dirty="0" smtClean="0"/>
              <a:t>St </a:t>
            </a:r>
            <a:r>
              <a:rPr lang="en-AU" sz="2000" dirty="0"/>
              <a:t>Peters Collegiate School (1911-1916</a:t>
            </a:r>
            <a:r>
              <a:rPr lang="en-AU" sz="2000" dirty="0" smtClean="0"/>
              <a:t>).</a:t>
            </a:r>
            <a:r>
              <a:rPr lang="en-AU" sz="2000" dirty="0"/>
              <a:t> </a:t>
            </a:r>
            <a:r>
              <a:rPr lang="en-AU" sz="2000" dirty="0" smtClean="0"/>
              <a:t>Howard </a:t>
            </a:r>
            <a:r>
              <a:rPr lang="en-AU" sz="2000" dirty="0"/>
              <a:t>was brilliant at schoolwork and outstanding at sport. At school Florey was nicknamed 'Floss', a name that stayed with him for life. He was an outstanding student, excelling at almost everything - except mathematics</a:t>
            </a:r>
            <a:r>
              <a:rPr lang="en-AU" sz="2000" dirty="0" smtClean="0"/>
              <a:t>. He </a:t>
            </a:r>
            <a:r>
              <a:rPr lang="en-AU" sz="2000" dirty="0"/>
              <a:t>was inspired by his high school chemistry teacher to study medicine at the University of Adelaide. Here he met </a:t>
            </a:r>
            <a:r>
              <a:rPr lang="en-AU" sz="2000" dirty="0" smtClean="0"/>
              <a:t>&amp; later married Mary </a:t>
            </a:r>
            <a:r>
              <a:rPr lang="en-AU" sz="2000" dirty="0" smtClean="0"/>
              <a:t>Ethel </a:t>
            </a:r>
            <a:r>
              <a:rPr lang="en-AU" sz="2000" dirty="0" err="1" smtClean="0"/>
              <a:t>Hayter</a:t>
            </a:r>
            <a:r>
              <a:rPr lang="en-AU" sz="2000" dirty="0" smtClean="0"/>
              <a:t> Reed, </a:t>
            </a:r>
            <a:r>
              <a:rPr lang="en-AU" sz="2000" dirty="0"/>
              <a:t>a fellow medical student. </a:t>
            </a:r>
            <a:endParaRPr lang="en-AU" sz="2000" dirty="0" smtClean="0"/>
          </a:p>
          <a:p>
            <a:r>
              <a:rPr lang="en-AU" sz="2000" dirty="0" smtClean="0"/>
              <a:t>He </a:t>
            </a:r>
            <a:r>
              <a:rPr lang="en-AU" sz="2000" dirty="0"/>
              <a:t>won the South Australian Rhodes Scholarship (a prize awarded for excellent leadership and determination in academia and sport) and went to Oxford University at the end of </a:t>
            </a:r>
            <a:r>
              <a:rPr lang="en-AU" sz="2000" dirty="0" smtClean="0"/>
              <a:t>1921. At </a:t>
            </a:r>
            <a:r>
              <a:rPr lang="en-AU" sz="2000" dirty="0"/>
              <a:t>Oxford University Florey gained Bachelor of Science and Masters degrees (1924). </a:t>
            </a:r>
            <a:r>
              <a:rPr lang="en-AU" sz="2000" dirty="0" smtClean="0"/>
              <a:t>Howard and Ethel had been writing to each other </a:t>
            </a:r>
            <a:r>
              <a:rPr lang="en-AU" sz="2000" dirty="0" smtClean="0"/>
              <a:t>for some years and </a:t>
            </a:r>
            <a:r>
              <a:rPr lang="en-AU" sz="2000" dirty="0" smtClean="0"/>
              <a:t>in 1926 she moved to England to become his wife, whilst he was studying </a:t>
            </a:r>
            <a:r>
              <a:rPr lang="en-AU" sz="2000" dirty="0"/>
              <a:t>for his PhD at Cambridge </a:t>
            </a:r>
            <a:r>
              <a:rPr lang="en-AU" sz="2000" dirty="0" smtClean="0"/>
              <a:t>&amp; which </a:t>
            </a:r>
            <a:r>
              <a:rPr lang="en-AU" sz="2000" dirty="0"/>
              <a:t>was conferred in 1927. </a:t>
            </a:r>
            <a:endParaRPr lang="en-AU" sz="2000" dirty="0" smtClean="0"/>
          </a:p>
          <a:p>
            <a:endParaRPr lang="en-AU" sz="2000" dirty="0"/>
          </a:p>
          <a:p>
            <a:r>
              <a:rPr lang="en-AU" sz="2000" dirty="0" smtClean="0"/>
              <a:t>During </a:t>
            </a:r>
            <a:r>
              <a:rPr lang="en-AU" sz="2000" dirty="0"/>
              <a:t>this time, Florey also visited the United States with a Rockefeller Travelling Fellowship. He lectured in pathology at Cambridge until 1931 when he was appointed to the chair of pathology at the University of Sheffield at Leeds. </a:t>
            </a:r>
            <a:endParaRPr lang="en-AU" sz="2000" dirty="0" smtClean="0"/>
          </a:p>
          <a:p>
            <a:r>
              <a:rPr lang="en-AU" sz="2000" dirty="0" smtClean="0"/>
              <a:t>Florey </a:t>
            </a:r>
            <a:r>
              <a:rPr lang="en-AU" sz="2000" dirty="0"/>
              <a:t>returned to Oxford in 1935 taking up the position of Professor of pathology; a position he held until </a:t>
            </a:r>
            <a:r>
              <a:rPr lang="en-AU" sz="2000" dirty="0" smtClean="0"/>
              <a:t>1962</a:t>
            </a:r>
          </a:p>
          <a:p>
            <a:endParaRPr lang="en-AU" sz="2000" dirty="0" smtClean="0"/>
          </a:p>
          <a:p>
            <a:r>
              <a:rPr lang="en-AU" sz="2000" dirty="0"/>
              <a:t>After an unhappy marriage - partly due to her poor hearing and health, partly due to his intolerance - </a:t>
            </a:r>
            <a:r>
              <a:rPr lang="en-AU" sz="2000" dirty="0" smtClean="0"/>
              <a:t>Ethel </a:t>
            </a:r>
            <a:r>
              <a:rPr lang="en-AU" sz="2000" dirty="0"/>
              <a:t>died in 1966. Howard married again in 1967 - Margaret Jennings, an important member of the penicillin team - just one year before he died of a heart attack, aged 69.</a:t>
            </a:r>
          </a:p>
          <a:p>
            <a:endParaRPr lang="en-AU" dirty="0" smtClean="0"/>
          </a:p>
          <a:p>
            <a:endParaRPr lang="en-AU" dirty="0"/>
          </a:p>
          <a:p>
            <a:endParaRPr lang="en-AU" dirty="0" smtClean="0"/>
          </a:p>
          <a:p>
            <a:endParaRPr lang="en-AU" dirty="0"/>
          </a:p>
          <a:p>
            <a:endParaRPr lang="en-AU" dirty="0" smtClean="0"/>
          </a:p>
          <a:p>
            <a:endParaRPr lang="en-AU" dirty="0"/>
          </a:p>
        </p:txBody>
      </p:sp>
    </p:spTree>
    <p:extLst>
      <p:ext uri="{BB962C8B-B14F-4D97-AF65-F5344CB8AC3E}">
        <p14:creationId xmlns:p14="http://schemas.microsoft.com/office/powerpoint/2010/main" val="30529716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12192000" cy="6986528"/>
          </a:xfrm>
          <a:prstGeom prst="rect">
            <a:avLst/>
          </a:prstGeom>
          <a:noFill/>
        </p:spPr>
        <p:txBody>
          <a:bodyPr wrap="square" rtlCol="0">
            <a:spAutoFit/>
          </a:bodyPr>
          <a:lstStyle/>
          <a:p>
            <a:r>
              <a:rPr lang="en-AU" sz="2800" dirty="0"/>
              <a:t>Three thousand years before penicillin, moulds and fermented materials had been used to cure various skin infections, </a:t>
            </a:r>
            <a:r>
              <a:rPr lang="en-AU" sz="2800" dirty="0" smtClean="0"/>
              <a:t>without </a:t>
            </a:r>
            <a:r>
              <a:rPr lang="en-AU" sz="2800" dirty="0"/>
              <a:t>an understanding of how they actually worked. </a:t>
            </a:r>
            <a:endParaRPr lang="en-AU" sz="2800" dirty="0" smtClean="0"/>
          </a:p>
          <a:p>
            <a:endParaRPr lang="en-AU" sz="2800" dirty="0"/>
          </a:p>
          <a:p>
            <a:r>
              <a:rPr lang="en-AU" sz="2800" dirty="0" smtClean="0"/>
              <a:t>It wasn't </a:t>
            </a:r>
            <a:r>
              <a:rPr lang="en-AU" sz="2800" dirty="0"/>
              <a:t>until the late 1800s that scientific studies of antibiotics began. French chemist </a:t>
            </a:r>
            <a:r>
              <a:rPr lang="en-AU" sz="2800" dirty="0">
                <a:solidFill>
                  <a:schemeClr val="accent2">
                    <a:lumMod val="50000"/>
                  </a:schemeClr>
                </a:solidFill>
              </a:rPr>
              <a:t>Louis Pasteur</a:t>
            </a:r>
            <a:r>
              <a:rPr lang="en-AU" sz="2800" dirty="0"/>
              <a:t>, after discovering that infectious diseases are spread by bacteria, observed that mould inhibited the growth of anthrax (an infectious disease spread from animals to humans). </a:t>
            </a:r>
            <a:endParaRPr lang="en-AU" sz="2800" dirty="0" smtClean="0"/>
          </a:p>
          <a:p>
            <a:endParaRPr lang="en-AU" sz="2800" dirty="0"/>
          </a:p>
          <a:p>
            <a:r>
              <a:rPr lang="en-AU" sz="2800" dirty="0" smtClean="0"/>
              <a:t>British </a:t>
            </a:r>
            <a:r>
              <a:rPr lang="en-AU" sz="2800" dirty="0"/>
              <a:t>surgeon </a:t>
            </a:r>
            <a:r>
              <a:rPr lang="en-AU" sz="2800" dirty="0">
                <a:solidFill>
                  <a:schemeClr val="accent2">
                    <a:lumMod val="50000"/>
                  </a:schemeClr>
                </a:solidFill>
              </a:rPr>
              <a:t>Joseph Lister </a:t>
            </a:r>
            <a:r>
              <a:rPr lang="en-AU" sz="2800" dirty="0"/>
              <a:t>noted that samples of urine contaminated with mould didn't allow bacteria to grow, but </a:t>
            </a:r>
            <a:r>
              <a:rPr lang="en-AU" sz="2800" dirty="0" smtClean="0"/>
              <a:t>was </a:t>
            </a:r>
            <a:r>
              <a:rPr lang="en-AU" sz="2800" dirty="0"/>
              <a:t>unable to identify the substance in the mould. </a:t>
            </a:r>
            <a:endParaRPr lang="en-AU" sz="2800" dirty="0" smtClean="0"/>
          </a:p>
          <a:p>
            <a:endParaRPr lang="en-AU" sz="2800" dirty="0" smtClean="0"/>
          </a:p>
          <a:p>
            <a:r>
              <a:rPr lang="en-AU" sz="2800" dirty="0" smtClean="0"/>
              <a:t>French </a:t>
            </a:r>
            <a:r>
              <a:rPr lang="en-AU" sz="2800" dirty="0"/>
              <a:t>medical student </a:t>
            </a:r>
            <a:r>
              <a:rPr lang="en-AU" sz="2800" dirty="0">
                <a:solidFill>
                  <a:schemeClr val="accent2">
                    <a:lumMod val="50000"/>
                  </a:schemeClr>
                </a:solidFill>
              </a:rPr>
              <a:t>Ernest Duchesne </a:t>
            </a:r>
            <a:r>
              <a:rPr lang="en-AU" sz="2800" dirty="0"/>
              <a:t>successfully tested a substance from mould that inhibited bacterial growth in animals, but died at an early age in 1912, never seeing the world's acceptance and use of his important discovery.</a:t>
            </a:r>
          </a:p>
        </p:txBody>
      </p:sp>
    </p:spTree>
    <p:extLst>
      <p:ext uri="{BB962C8B-B14F-4D97-AF65-F5344CB8AC3E}">
        <p14:creationId xmlns:p14="http://schemas.microsoft.com/office/powerpoint/2010/main" val="803596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86060"/>
            <a:ext cx="12192000" cy="6740307"/>
          </a:xfrm>
          <a:prstGeom prst="rect">
            <a:avLst/>
          </a:prstGeom>
          <a:noFill/>
        </p:spPr>
        <p:txBody>
          <a:bodyPr wrap="square" rtlCol="0">
            <a:spAutoFit/>
          </a:bodyPr>
          <a:lstStyle/>
          <a:p>
            <a:r>
              <a:rPr lang="en-AU" sz="2400" dirty="0"/>
              <a:t>After World War I, </a:t>
            </a:r>
            <a:r>
              <a:rPr lang="en-AU" sz="2400" dirty="0">
                <a:solidFill>
                  <a:srgbClr val="C00000"/>
                </a:solidFill>
              </a:rPr>
              <a:t>Alexander Fleming </a:t>
            </a:r>
            <a:r>
              <a:rPr lang="en-AU" sz="2400" dirty="0"/>
              <a:t>was conducting an experiment with bacteria when a tear fell from his eye into a culture plate. He later noticed that a substance in his tear (which he named lysozyme) killed the bacteria, but was harmless to the body's white blood cells. </a:t>
            </a:r>
            <a:endParaRPr lang="en-AU" sz="2400" dirty="0" smtClean="0"/>
          </a:p>
          <a:p>
            <a:endParaRPr lang="en-AU" sz="2400" dirty="0"/>
          </a:p>
          <a:p>
            <a:r>
              <a:rPr lang="en-AU" sz="2400" dirty="0" smtClean="0"/>
              <a:t>Years </a:t>
            </a:r>
            <a:r>
              <a:rPr lang="en-AU" sz="2400" dirty="0"/>
              <a:t>later, </a:t>
            </a:r>
            <a:r>
              <a:rPr lang="en-AU" sz="2400" dirty="0" smtClean="0"/>
              <a:t>while Fleming </a:t>
            </a:r>
            <a:r>
              <a:rPr lang="en-AU" sz="2400" dirty="0"/>
              <a:t>was </a:t>
            </a:r>
            <a:r>
              <a:rPr lang="en-AU" sz="2400" dirty="0" smtClean="0"/>
              <a:t>on holidays </a:t>
            </a:r>
            <a:r>
              <a:rPr lang="en-AU" sz="2400" dirty="0" smtClean="0"/>
              <a:t>taking a break from </a:t>
            </a:r>
            <a:r>
              <a:rPr lang="en-AU" sz="2400" dirty="0" smtClean="0"/>
              <a:t>his </a:t>
            </a:r>
            <a:r>
              <a:rPr lang="en-AU" sz="2400" dirty="0"/>
              <a:t>research on the </a:t>
            </a:r>
            <a:r>
              <a:rPr lang="en-AU" sz="2400" dirty="0" smtClean="0"/>
              <a:t>flu, a </a:t>
            </a:r>
            <a:r>
              <a:rPr lang="en-AU" sz="2400" dirty="0"/>
              <a:t>bit of mould </a:t>
            </a:r>
            <a:r>
              <a:rPr lang="en-AU" sz="2400" dirty="0" smtClean="0"/>
              <a:t>fell into </a:t>
            </a:r>
            <a:r>
              <a:rPr lang="en-AU" sz="2400" dirty="0"/>
              <a:t>a discarded culture plate containing bacteria, forming a clear patch. </a:t>
            </a:r>
            <a:r>
              <a:rPr lang="en-AU" sz="2400" dirty="0" smtClean="0"/>
              <a:t>On returning, Fleming recognised </a:t>
            </a:r>
            <a:r>
              <a:rPr lang="en-AU" sz="2400" dirty="0"/>
              <a:t>this pattern from his previous experience with lysozyme. He concluded that the mould was producing an antibiotic substance and named the antibiotic penicillin, after the </a:t>
            </a:r>
            <a:r>
              <a:rPr lang="en-AU" sz="2400" dirty="0" err="1"/>
              <a:t>Penicillium</a:t>
            </a:r>
            <a:r>
              <a:rPr lang="en-AU" sz="2400" dirty="0"/>
              <a:t> </a:t>
            </a:r>
            <a:r>
              <a:rPr lang="en-AU" sz="2400" dirty="0" err="1" smtClean="0"/>
              <a:t>notatum</a:t>
            </a:r>
            <a:r>
              <a:rPr lang="en-AU" sz="2400" dirty="0" smtClean="0"/>
              <a:t> mould </a:t>
            </a:r>
            <a:r>
              <a:rPr lang="en-AU" sz="2400" dirty="0"/>
              <a:t>that produced it</a:t>
            </a:r>
            <a:r>
              <a:rPr lang="en-AU" sz="2400" dirty="0" smtClean="0"/>
              <a:t>.</a:t>
            </a:r>
          </a:p>
          <a:p>
            <a:endParaRPr lang="en-AU" sz="2400" dirty="0"/>
          </a:p>
          <a:p>
            <a:r>
              <a:rPr lang="en-AU" sz="2400" i="1" dirty="0"/>
              <a:t>His discovery was an amazing piece of luck. If Fleming hadn't left a petri dish of bacteria on his bench when he went on holidays; if he had properly disinfected the dish; if the weather had been different from the ideal conditions for bacteria and mould growth in the laboratory; and especially if Fleming hadn't the experience to recognise the importance of the observation, penicillin may not have been discovered as an </a:t>
            </a:r>
            <a:r>
              <a:rPr lang="en-AU" sz="2400" i="1" dirty="0" smtClean="0"/>
              <a:t>antibiotic  at such a crucial time in World history.</a:t>
            </a:r>
          </a:p>
          <a:p>
            <a:endParaRPr lang="en-AU" sz="2400" i="1" dirty="0"/>
          </a:p>
          <a:p>
            <a:r>
              <a:rPr lang="en-AU" sz="2400" dirty="0" smtClean="0"/>
              <a:t>Fleming </a:t>
            </a:r>
            <a:r>
              <a:rPr lang="en-AU" sz="2400" dirty="0"/>
              <a:t>experimented a little with his new discovery, but found it unstable and could not purify </a:t>
            </a:r>
            <a:r>
              <a:rPr lang="en-AU" sz="2400" dirty="0" smtClean="0"/>
              <a:t>it, </a:t>
            </a:r>
            <a:r>
              <a:rPr lang="en-AU" sz="2400" dirty="0"/>
              <a:t>so he </a:t>
            </a:r>
            <a:r>
              <a:rPr lang="en-AU" sz="2400" dirty="0" smtClean="0"/>
              <a:t>moved </a:t>
            </a:r>
            <a:r>
              <a:rPr lang="en-AU" sz="2400" dirty="0"/>
              <a:t>on to other </a:t>
            </a:r>
            <a:r>
              <a:rPr lang="en-AU" sz="2400" dirty="0" smtClean="0"/>
              <a:t>research.</a:t>
            </a:r>
            <a:endParaRPr lang="en-AU" sz="2400" dirty="0"/>
          </a:p>
        </p:txBody>
      </p:sp>
    </p:spTree>
    <p:extLst>
      <p:ext uri="{BB962C8B-B14F-4D97-AF65-F5344CB8AC3E}">
        <p14:creationId xmlns:p14="http://schemas.microsoft.com/office/powerpoint/2010/main" val="29802805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86059"/>
            <a:ext cx="12091595" cy="5078313"/>
          </a:xfrm>
          <a:prstGeom prst="rect">
            <a:avLst/>
          </a:prstGeom>
          <a:noFill/>
        </p:spPr>
        <p:txBody>
          <a:bodyPr wrap="square" rtlCol="0">
            <a:spAutoFit/>
          </a:bodyPr>
          <a:lstStyle/>
          <a:p>
            <a:r>
              <a:rPr lang="en-AU" dirty="0" smtClean="0">
                <a:solidFill>
                  <a:srgbClr val="7030A0"/>
                </a:solidFill>
              </a:rPr>
              <a:t>In 1929 </a:t>
            </a:r>
            <a:r>
              <a:rPr lang="en-AU" dirty="0" smtClean="0">
                <a:solidFill>
                  <a:srgbClr val="FF0000"/>
                </a:solidFill>
              </a:rPr>
              <a:t>Florey</a:t>
            </a:r>
            <a:r>
              <a:rPr lang="en-AU" dirty="0" smtClean="0"/>
              <a:t> </a:t>
            </a:r>
            <a:r>
              <a:rPr lang="en-AU" dirty="0" smtClean="0"/>
              <a:t>also began  </a:t>
            </a:r>
            <a:r>
              <a:rPr lang="en-AU" dirty="0" smtClean="0"/>
              <a:t>studies into </a:t>
            </a:r>
            <a:r>
              <a:rPr lang="en-AU" dirty="0" err="1" smtClean="0"/>
              <a:t>Lysozome</a:t>
            </a:r>
            <a:r>
              <a:rPr lang="en-AU" dirty="0" smtClean="0"/>
              <a:t>, (found not only in tears but in the white of eggs and in plants) to investigate it’s antibacterial properties though with bacteria that do not cause disease. Inspired by this work, Florey in collaboration with Dr Ernst Chain a German chemist, determined to undertake research into anti-bacterial substances generally.</a:t>
            </a:r>
          </a:p>
          <a:p>
            <a:endParaRPr lang="en-AU" dirty="0" smtClean="0"/>
          </a:p>
          <a:p>
            <a:r>
              <a:rPr lang="en-AU" dirty="0" smtClean="0">
                <a:solidFill>
                  <a:srgbClr val="7030A0"/>
                </a:solidFill>
              </a:rPr>
              <a:t>In1938</a:t>
            </a:r>
            <a:r>
              <a:rPr lang="en-AU" dirty="0"/>
              <a:t>, </a:t>
            </a:r>
            <a:r>
              <a:rPr lang="en-AU" dirty="0" smtClean="0">
                <a:solidFill>
                  <a:srgbClr val="FF0000"/>
                </a:solidFill>
              </a:rPr>
              <a:t>Ernst C</a:t>
            </a:r>
            <a:r>
              <a:rPr lang="en-AU" i="1" dirty="0" smtClean="0">
                <a:solidFill>
                  <a:srgbClr val="FF0000"/>
                </a:solidFill>
              </a:rPr>
              <a:t>hain</a:t>
            </a:r>
            <a:r>
              <a:rPr lang="en-AU" dirty="0" smtClean="0">
                <a:solidFill>
                  <a:srgbClr val="FF0000"/>
                </a:solidFill>
              </a:rPr>
              <a:t> </a:t>
            </a:r>
            <a:r>
              <a:rPr lang="en-AU" dirty="0" smtClean="0"/>
              <a:t>discovered </a:t>
            </a:r>
            <a:r>
              <a:rPr lang="en-AU" dirty="0" smtClean="0"/>
              <a:t>Alexander </a:t>
            </a:r>
            <a:r>
              <a:rPr lang="en-AU" dirty="0"/>
              <a:t>Fleming's </a:t>
            </a:r>
            <a:r>
              <a:rPr lang="en-AU" dirty="0" smtClean="0"/>
              <a:t>1928 report </a:t>
            </a:r>
            <a:r>
              <a:rPr lang="en-AU" dirty="0"/>
              <a:t>about </a:t>
            </a:r>
            <a:r>
              <a:rPr lang="en-AU" dirty="0" smtClean="0"/>
              <a:t>penicillin</a:t>
            </a:r>
            <a:r>
              <a:rPr lang="en-AU" dirty="0"/>
              <a:t>,</a:t>
            </a:r>
            <a:r>
              <a:rPr lang="en-AU" dirty="0" smtClean="0"/>
              <a:t> a </a:t>
            </a:r>
            <a:r>
              <a:rPr lang="en-AU" dirty="0"/>
              <a:t>substance that inhibited the growth of the bacteria </a:t>
            </a:r>
            <a:r>
              <a:rPr lang="en-AU" dirty="0" smtClean="0"/>
              <a:t>staphylococci. Chain </a:t>
            </a:r>
            <a:r>
              <a:rPr lang="en-AU" dirty="0"/>
              <a:t>and Florey decided </a:t>
            </a:r>
            <a:r>
              <a:rPr lang="en-AU" dirty="0" smtClean="0"/>
              <a:t>his Oxford Team of scientists, put together in the 1930s, should </a:t>
            </a:r>
            <a:r>
              <a:rPr lang="en-AU" dirty="0"/>
              <a:t>investigate the uses of penicillin further. </a:t>
            </a:r>
            <a:r>
              <a:rPr lang="en-AU" dirty="0" smtClean="0"/>
              <a:t>Florey had realised </a:t>
            </a:r>
            <a:r>
              <a:rPr lang="en-AU" dirty="0"/>
              <a:t>that science </a:t>
            </a:r>
            <a:r>
              <a:rPr lang="en-AU" dirty="0" smtClean="0"/>
              <a:t>was at a </a:t>
            </a:r>
            <a:r>
              <a:rPr lang="en-AU" dirty="0"/>
              <a:t>point where a team of specialists was needed - the job </a:t>
            </a:r>
            <a:r>
              <a:rPr lang="en-AU" dirty="0" smtClean="0"/>
              <a:t>being </a:t>
            </a:r>
            <a:r>
              <a:rPr lang="en-AU" dirty="0"/>
              <a:t>too big for one person</a:t>
            </a:r>
            <a:r>
              <a:rPr lang="en-AU" dirty="0" smtClean="0"/>
              <a:t>. </a:t>
            </a:r>
          </a:p>
          <a:p>
            <a:endParaRPr lang="en-AU" dirty="0"/>
          </a:p>
          <a:p>
            <a:r>
              <a:rPr lang="en-AU" dirty="0"/>
              <a:t>Individual members of the group concentrated their attention on areas in which they had the most knowledge, </a:t>
            </a:r>
            <a:r>
              <a:rPr lang="en-AU" dirty="0" smtClean="0"/>
              <a:t>though often meeting </a:t>
            </a:r>
            <a:r>
              <a:rPr lang="en-AU" dirty="0"/>
              <a:t>to exchange ideas. </a:t>
            </a:r>
            <a:r>
              <a:rPr lang="en-AU" dirty="0">
                <a:solidFill>
                  <a:srgbClr val="FF0000"/>
                </a:solidFill>
              </a:rPr>
              <a:t>Chain</a:t>
            </a:r>
            <a:r>
              <a:rPr lang="en-AU" dirty="0"/>
              <a:t> worked on purifying penicillin with </a:t>
            </a:r>
            <a:r>
              <a:rPr lang="en-AU" dirty="0">
                <a:solidFill>
                  <a:schemeClr val="accent2">
                    <a:lumMod val="50000"/>
                  </a:schemeClr>
                </a:solidFill>
              </a:rPr>
              <a:t>Edward Abraham</a:t>
            </a:r>
            <a:r>
              <a:rPr lang="en-AU" dirty="0"/>
              <a:t>. </a:t>
            </a:r>
            <a:r>
              <a:rPr lang="en-AU" dirty="0">
                <a:solidFill>
                  <a:schemeClr val="accent2">
                    <a:lumMod val="50000"/>
                  </a:schemeClr>
                </a:solidFill>
              </a:rPr>
              <a:t>Norman Heatley </a:t>
            </a:r>
            <a:r>
              <a:rPr lang="en-AU" dirty="0"/>
              <a:t>improvised methods for extracting penicillin using ether and </a:t>
            </a:r>
            <a:r>
              <a:rPr lang="en-AU" dirty="0" smtClean="0"/>
              <a:t>bedpans.  </a:t>
            </a:r>
            <a:r>
              <a:rPr lang="en-AU" dirty="0" smtClean="0">
                <a:solidFill>
                  <a:schemeClr val="accent2">
                    <a:lumMod val="50000"/>
                  </a:schemeClr>
                </a:solidFill>
              </a:rPr>
              <a:t>A</a:t>
            </a:r>
            <a:r>
              <a:rPr lang="en-AU" dirty="0">
                <a:solidFill>
                  <a:schemeClr val="accent2">
                    <a:lumMod val="50000"/>
                  </a:schemeClr>
                </a:solidFill>
              </a:rPr>
              <a:t>. D. Gardner </a:t>
            </a:r>
            <a:r>
              <a:rPr lang="en-AU" dirty="0"/>
              <a:t>and </a:t>
            </a:r>
            <a:r>
              <a:rPr lang="en-AU" dirty="0">
                <a:solidFill>
                  <a:schemeClr val="accent2">
                    <a:lumMod val="50000"/>
                  </a:schemeClr>
                </a:solidFill>
              </a:rPr>
              <a:t>Jena Orr-Ewing </a:t>
            </a:r>
            <a:r>
              <a:rPr lang="en-AU" dirty="0"/>
              <a:t>studied how penicillin reacted with other organisms. </a:t>
            </a:r>
            <a:r>
              <a:rPr lang="en-AU" dirty="0">
                <a:solidFill>
                  <a:srgbClr val="FF0000"/>
                </a:solidFill>
              </a:rPr>
              <a:t>Howard Florey </a:t>
            </a:r>
            <a:r>
              <a:rPr lang="en-AU" dirty="0"/>
              <a:t>looked with </a:t>
            </a:r>
            <a:r>
              <a:rPr lang="en-AU" dirty="0">
                <a:solidFill>
                  <a:schemeClr val="accent2">
                    <a:lumMod val="50000"/>
                  </a:schemeClr>
                </a:solidFill>
              </a:rPr>
              <a:t>Margaret Jennings </a:t>
            </a:r>
            <a:r>
              <a:rPr lang="en-AU" dirty="0"/>
              <a:t>at the impact of penicillin on </a:t>
            </a:r>
            <a:r>
              <a:rPr lang="en-AU" dirty="0" smtClean="0"/>
              <a:t>animals, &amp; </a:t>
            </a:r>
            <a:r>
              <a:rPr lang="en-AU" dirty="0">
                <a:solidFill>
                  <a:schemeClr val="accent2">
                    <a:lumMod val="50000"/>
                  </a:schemeClr>
                </a:solidFill>
              </a:rPr>
              <a:t>Ethel Florey </a:t>
            </a:r>
            <a:r>
              <a:rPr lang="en-AU" dirty="0"/>
              <a:t>later worked with her husband on </a:t>
            </a:r>
            <a:r>
              <a:rPr lang="en-AU" dirty="0" smtClean="0"/>
              <a:t>the clinical </a:t>
            </a:r>
            <a:r>
              <a:rPr lang="en-AU" dirty="0"/>
              <a:t>trials of penicillin</a:t>
            </a:r>
            <a:r>
              <a:rPr lang="en-AU" dirty="0" smtClean="0"/>
              <a:t>. </a:t>
            </a:r>
            <a:r>
              <a:rPr lang="en-AU" dirty="0"/>
              <a:t>The </a:t>
            </a:r>
            <a:r>
              <a:rPr lang="en-AU" dirty="0" smtClean="0"/>
              <a:t>problem </a:t>
            </a:r>
            <a:r>
              <a:rPr lang="en-AU" dirty="0"/>
              <a:t>of penicillin resistance in bacteria </a:t>
            </a:r>
            <a:r>
              <a:rPr lang="en-AU" dirty="0" smtClean="0"/>
              <a:t>was first </a:t>
            </a:r>
            <a:r>
              <a:rPr lang="en-AU" dirty="0"/>
              <a:t>noted by </a:t>
            </a:r>
            <a:r>
              <a:rPr lang="en-AU" dirty="0">
                <a:solidFill>
                  <a:schemeClr val="accent2">
                    <a:lumMod val="50000"/>
                  </a:schemeClr>
                </a:solidFill>
              </a:rPr>
              <a:t>Ethel Florey </a:t>
            </a:r>
            <a:r>
              <a:rPr lang="en-AU" dirty="0"/>
              <a:t>in her clinical </a:t>
            </a:r>
            <a:r>
              <a:rPr lang="en-AU" dirty="0" smtClean="0"/>
              <a:t>trials.  Other Australians in the team were </a:t>
            </a:r>
            <a:r>
              <a:rPr lang="en-AU" dirty="0"/>
              <a:t>chemists </a:t>
            </a:r>
            <a:r>
              <a:rPr lang="en-AU" dirty="0">
                <a:solidFill>
                  <a:schemeClr val="accent2">
                    <a:lumMod val="50000"/>
                  </a:schemeClr>
                </a:solidFill>
              </a:rPr>
              <a:t>John Cornforth </a:t>
            </a:r>
            <a:r>
              <a:rPr lang="en-AU" dirty="0"/>
              <a:t>and </a:t>
            </a:r>
            <a:r>
              <a:rPr lang="en-AU" dirty="0">
                <a:solidFill>
                  <a:schemeClr val="accent2">
                    <a:lumMod val="50000"/>
                  </a:schemeClr>
                </a:solidFill>
              </a:rPr>
              <a:t>Rita </a:t>
            </a:r>
            <a:r>
              <a:rPr lang="en-AU" dirty="0" err="1">
                <a:solidFill>
                  <a:schemeClr val="accent2">
                    <a:lumMod val="50000"/>
                  </a:schemeClr>
                </a:solidFill>
              </a:rPr>
              <a:t>Harredence</a:t>
            </a:r>
            <a:r>
              <a:rPr lang="en-AU" dirty="0"/>
              <a:t>, who were involved in working out the atomic structure of </a:t>
            </a:r>
            <a:r>
              <a:rPr lang="en-AU" dirty="0" smtClean="0"/>
              <a:t>penicillin and </a:t>
            </a:r>
            <a:r>
              <a:rPr lang="en-AU" dirty="0">
                <a:solidFill>
                  <a:schemeClr val="accent2">
                    <a:lumMod val="50000"/>
                  </a:schemeClr>
                </a:solidFill>
              </a:rPr>
              <a:t>Hugh Cairns</a:t>
            </a:r>
            <a:r>
              <a:rPr lang="en-AU" dirty="0"/>
              <a:t>, who </a:t>
            </a:r>
            <a:r>
              <a:rPr lang="en-AU" dirty="0" smtClean="0"/>
              <a:t>at a later stage supervised </a:t>
            </a:r>
            <a:r>
              <a:rPr lang="en-AU" dirty="0"/>
              <a:t>trials on war wounds in Africa. </a:t>
            </a:r>
            <a:r>
              <a:rPr lang="en-AU" dirty="0" smtClean="0"/>
              <a:t> </a:t>
            </a:r>
          </a:p>
          <a:p>
            <a:endParaRPr lang="en-AU" dirty="0"/>
          </a:p>
          <a:p>
            <a:endParaRPr lang="en-AU" dirty="0"/>
          </a:p>
        </p:txBody>
      </p:sp>
      <p:pic>
        <p:nvPicPr>
          <p:cNvPr id="3" name="Picture 2" descr="penicillin kills bacteria by blocking cell wall growth"/>
          <p:cNvPicPr/>
          <p:nvPr/>
        </p:nvPicPr>
        <p:blipFill>
          <a:blip r:embed="rId2">
            <a:extLst>
              <a:ext uri="{28A0092B-C50C-407E-A947-70E740481C1C}">
                <a14:useLocalDpi xmlns:a14="http://schemas.microsoft.com/office/drawing/2010/main" val="0"/>
              </a:ext>
            </a:extLst>
          </a:blip>
          <a:srcRect/>
          <a:stretch>
            <a:fillRect/>
          </a:stretch>
        </p:blipFill>
        <p:spPr bwMode="auto">
          <a:xfrm>
            <a:off x="2581834" y="4572000"/>
            <a:ext cx="5938221" cy="2173045"/>
          </a:xfrm>
          <a:prstGeom prst="rect">
            <a:avLst/>
          </a:prstGeom>
          <a:noFill/>
          <a:ln>
            <a:noFill/>
          </a:ln>
        </p:spPr>
      </p:pic>
    </p:spTree>
    <p:extLst>
      <p:ext uri="{BB962C8B-B14F-4D97-AF65-F5344CB8AC3E}">
        <p14:creationId xmlns:p14="http://schemas.microsoft.com/office/powerpoint/2010/main" val="39815987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6819" y="0"/>
            <a:ext cx="12005534" cy="6740307"/>
          </a:xfrm>
          <a:prstGeom prst="rect">
            <a:avLst/>
          </a:prstGeom>
          <a:noFill/>
        </p:spPr>
        <p:txBody>
          <a:bodyPr wrap="square" rtlCol="0">
            <a:spAutoFit/>
          </a:bodyPr>
          <a:lstStyle/>
          <a:p>
            <a:r>
              <a:rPr lang="en-AU" dirty="0">
                <a:solidFill>
                  <a:srgbClr val="0070C0"/>
                </a:solidFill>
              </a:rPr>
              <a:t>I</a:t>
            </a:r>
            <a:r>
              <a:rPr lang="en-AU" dirty="0" smtClean="0">
                <a:solidFill>
                  <a:srgbClr val="0070C0"/>
                </a:solidFill>
              </a:rPr>
              <a:t>n </a:t>
            </a:r>
            <a:r>
              <a:rPr lang="en-AU" dirty="0">
                <a:solidFill>
                  <a:srgbClr val="0070C0"/>
                </a:solidFill>
              </a:rPr>
              <a:t>1939</a:t>
            </a:r>
            <a:r>
              <a:rPr lang="en-AU" dirty="0"/>
              <a:t>, </a:t>
            </a:r>
            <a:r>
              <a:rPr lang="en-AU" dirty="0" smtClean="0"/>
              <a:t>they had a break-through when they succeeded in purifying </a:t>
            </a:r>
            <a:r>
              <a:rPr lang="en-AU" dirty="0"/>
              <a:t>penicillin from a special strain of Fleming's mould that they </a:t>
            </a:r>
            <a:r>
              <a:rPr lang="en-AU" dirty="0" smtClean="0"/>
              <a:t>had developed</a:t>
            </a:r>
            <a:r>
              <a:rPr lang="en-AU" dirty="0"/>
              <a:t>. </a:t>
            </a:r>
            <a:r>
              <a:rPr lang="en-AU" dirty="0" smtClean="0"/>
              <a:t>With World War II  already underway and aware of the potential importance of their work in such troubled times, Florey </a:t>
            </a:r>
            <a:r>
              <a:rPr lang="en-AU" dirty="0"/>
              <a:t>and Chain rubbed spores of the mould inside their trouser pockets when they left the lab at </a:t>
            </a:r>
            <a:r>
              <a:rPr lang="en-AU" dirty="0" smtClean="0"/>
              <a:t>night for </a:t>
            </a:r>
            <a:r>
              <a:rPr lang="en-AU" dirty="0"/>
              <a:t>fear of their work being destroyed in an air </a:t>
            </a:r>
            <a:r>
              <a:rPr lang="en-AU" dirty="0" smtClean="0"/>
              <a:t>raid. </a:t>
            </a:r>
          </a:p>
          <a:p>
            <a:endParaRPr lang="en-AU" dirty="0" smtClean="0"/>
          </a:p>
          <a:p>
            <a:r>
              <a:rPr lang="en-AU" dirty="0">
                <a:solidFill>
                  <a:srgbClr val="0070C0"/>
                </a:solidFill>
              </a:rPr>
              <a:t>In May, 1940 </a:t>
            </a:r>
            <a:r>
              <a:rPr lang="en-AU" dirty="0"/>
              <a:t>they performed one of the most important medical experiments in history. The work was so urgent that they came in to begin the experiment on the weekend, and on Saturday 25 May, Florey's team tested penicillin on eight mice injected with a lethal dose of streptococci bacteria. Four of the mice were treated with penicillin, while four were used as controls. By the next day, the treated mice had recovered and the untreated mice were dead. </a:t>
            </a:r>
          </a:p>
          <a:p>
            <a:endParaRPr lang="en-AU" dirty="0"/>
          </a:p>
          <a:p>
            <a:r>
              <a:rPr lang="en-AU" dirty="0"/>
              <a:t>The results were so exciting Florey knew that it was time to test the drug on humans. The first patient </a:t>
            </a:r>
            <a:r>
              <a:rPr lang="en-AU" dirty="0">
                <a:solidFill>
                  <a:srgbClr val="0070C0"/>
                </a:solidFill>
              </a:rPr>
              <a:t>in 1941 </a:t>
            </a:r>
            <a:r>
              <a:rPr lang="en-AU" dirty="0"/>
              <a:t>had been scratched by a rose thorn. </a:t>
            </a:r>
            <a:r>
              <a:rPr lang="en-AU" dirty="0">
                <a:solidFill>
                  <a:srgbClr val="002060"/>
                </a:solidFill>
              </a:rPr>
              <a:t>Albert Alexander's </a:t>
            </a:r>
            <a:r>
              <a:rPr lang="en-AU" dirty="0"/>
              <a:t>whole face, eyes and scalp had swollen. He had already had an eye removed and abscesses drained; even his remaining eye had to be lanced to relieve the pain of the swelling. He was given penicillin, and within a day he began to recover. But Florey's team didn't have enough of the drug to see the patient through to a full recovery. Their efforts to recycle the penicillin by extracting it from his urine failed, and he unfortunately had a re-lapse and died. Because of the awful experience, the team then concentrated their efforts on sick children, who did not require such large quantities</a:t>
            </a:r>
            <a:r>
              <a:rPr lang="en-AU" dirty="0" smtClean="0"/>
              <a:t>.</a:t>
            </a:r>
          </a:p>
          <a:p>
            <a:endParaRPr lang="en-AU" dirty="0"/>
          </a:p>
          <a:p>
            <a:r>
              <a:rPr lang="en-AU" dirty="0" smtClean="0"/>
              <a:t>Florey's </a:t>
            </a:r>
            <a:r>
              <a:rPr lang="en-AU" dirty="0"/>
              <a:t>team worked under difficult circumstances with a lack of funding and </a:t>
            </a:r>
            <a:r>
              <a:rPr lang="en-AU" dirty="0" smtClean="0"/>
              <a:t>equipment due to the War, </a:t>
            </a:r>
            <a:r>
              <a:rPr lang="en-AU" dirty="0"/>
              <a:t>but ensured penicillin production grew from the manufacture of a scarce and very impure brown powder to the commercial production of a purified and powerful </a:t>
            </a:r>
            <a:r>
              <a:rPr lang="en-AU" dirty="0" smtClean="0"/>
              <a:t>antibiotic. At </a:t>
            </a:r>
            <a:r>
              <a:rPr lang="en-AU" dirty="0"/>
              <a:t>first penicillin was made using old dairy equipment. Hospital bedpans were used to grow </a:t>
            </a:r>
            <a:r>
              <a:rPr lang="en-AU" dirty="0" smtClean="0"/>
              <a:t>the mould</a:t>
            </a:r>
            <a:r>
              <a:rPr lang="en-AU" dirty="0"/>
              <a:t>. Liquid containing penicillin was drained from beneath the growing mould and filtered through parachute silk </a:t>
            </a:r>
            <a:r>
              <a:rPr lang="en-AU" dirty="0" smtClean="0"/>
              <a:t>laid over </a:t>
            </a:r>
            <a:r>
              <a:rPr lang="en-AU" dirty="0"/>
              <a:t>bookshelves. But the team needed drug companies to help it produce the large amounts required for test patients.</a:t>
            </a:r>
          </a:p>
          <a:p>
            <a:endParaRPr lang="en-AU" dirty="0" smtClean="0"/>
          </a:p>
        </p:txBody>
      </p:sp>
    </p:spTree>
    <p:extLst>
      <p:ext uri="{BB962C8B-B14F-4D97-AF65-F5344CB8AC3E}">
        <p14:creationId xmlns:p14="http://schemas.microsoft.com/office/powerpoint/2010/main" val="19697557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093" y="236668"/>
            <a:ext cx="9036422" cy="4401205"/>
          </a:xfrm>
          <a:prstGeom prst="rect">
            <a:avLst/>
          </a:prstGeom>
        </p:spPr>
        <p:txBody>
          <a:bodyPr wrap="square">
            <a:spAutoFit/>
          </a:bodyPr>
          <a:lstStyle/>
          <a:p>
            <a:r>
              <a:rPr lang="en-AU" sz="2000" dirty="0" smtClean="0">
                <a:ea typeface="Calibri" panose="020F0502020204030204" pitchFamily="34" charset="0"/>
              </a:rPr>
              <a:t>   </a:t>
            </a:r>
            <a:r>
              <a:rPr lang="en-AU" sz="2000" dirty="0"/>
              <a:t>Companies in Britain were unable to help out on a large scale because of the war, so Howard Florey and Norman Heatley took a dangerous flight to the United States in a blacked-out plane across the Atlantic. The trip was against the wishes of Ernst Chain, who wanted to first patent their ideas in Britain. This would have made the team very rich indeed, but it was thought in Britain at the time that patenting medical discoveries was unethical</a:t>
            </a:r>
            <a:r>
              <a:rPr lang="en-AU" sz="2000" dirty="0" smtClean="0"/>
              <a:t>.</a:t>
            </a:r>
          </a:p>
          <a:p>
            <a:endParaRPr lang="en-AU" sz="2000" dirty="0"/>
          </a:p>
          <a:p>
            <a:r>
              <a:rPr lang="en-AU" sz="2000" dirty="0" smtClean="0">
                <a:ea typeface="Calibri" panose="020F0502020204030204" pitchFamily="34" charset="0"/>
              </a:rPr>
              <a:t>Florey </a:t>
            </a:r>
            <a:r>
              <a:rPr lang="en-AU" sz="2000" dirty="0">
                <a:ea typeface="Calibri" panose="020F0502020204030204" pitchFamily="34" charset="0"/>
              </a:rPr>
              <a:t>explained his penicillin-making methods to people in the US, and there happened to be a Department of Agriculture laboratory looking for a new use for a thick liquid that was a by product from the corn-milling process. When this liquid was used, 10 times the amount of penicillin was able to be produced than before. Mary Hunt, known as Mouldy Mary for her enthusiasm in finding new sources of mould, then found mould growing in cantaloupe (rockmelon) was twice as successful </a:t>
            </a:r>
            <a:r>
              <a:rPr lang="en-AU" sz="2000" dirty="0" smtClean="0">
                <a:ea typeface="Calibri" panose="020F0502020204030204" pitchFamily="34" charset="0"/>
              </a:rPr>
              <a:t>again</a:t>
            </a:r>
          </a:p>
          <a:p>
            <a:r>
              <a:rPr lang="en-AU" sz="2000" dirty="0" smtClean="0">
                <a:ea typeface="Calibri" panose="020F0502020204030204" pitchFamily="34" charset="0"/>
              </a:rPr>
              <a:t> </a:t>
            </a:r>
            <a:r>
              <a:rPr lang="en-AU" sz="2000" dirty="0">
                <a:ea typeface="Calibri" panose="020F0502020204030204" pitchFamily="34" charset="0"/>
              </a:rPr>
              <a:t>at producing </a:t>
            </a:r>
            <a:r>
              <a:rPr lang="en-AU" sz="2000" dirty="0" smtClean="0">
                <a:ea typeface="Calibri" panose="020F0502020204030204" pitchFamily="34" charset="0"/>
              </a:rPr>
              <a:t>penicillin </a:t>
            </a:r>
            <a:endParaRPr lang="en-AU" sz="2000" dirty="0"/>
          </a:p>
        </p:txBody>
      </p:sp>
      <p:pic>
        <p:nvPicPr>
          <p:cNvPr id="3" name="Picture 2" descr="fungus growing on rock melons"/>
          <p:cNvPicPr/>
          <p:nvPr/>
        </p:nvPicPr>
        <p:blipFill>
          <a:blip r:embed="rId2">
            <a:extLst>
              <a:ext uri="{28A0092B-C50C-407E-A947-70E740481C1C}">
                <a14:useLocalDpi xmlns:a14="http://schemas.microsoft.com/office/drawing/2010/main" val="0"/>
              </a:ext>
            </a:extLst>
          </a:blip>
          <a:srcRect/>
          <a:stretch>
            <a:fillRect/>
          </a:stretch>
        </p:blipFill>
        <p:spPr bwMode="auto">
          <a:xfrm>
            <a:off x="9025666" y="2226833"/>
            <a:ext cx="3065929" cy="2646381"/>
          </a:xfrm>
          <a:prstGeom prst="rect">
            <a:avLst/>
          </a:prstGeom>
          <a:noFill/>
          <a:ln>
            <a:noFill/>
          </a:ln>
        </p:spPr>
      </p:pic>
      <p:sp>
        <p:nvSpPr>
          <p:cNvPr id="4" name="TextBox 3"/>
          <p:cNvSpPr txBox="1"/>
          <p:nvPr/>
        </p:nvSpPr>
        <p:spPr>
          <a:xfrm>
            <a:off x="129092" y="5271248"/>
            <a:ext cx="11854927" cy="1323439"/>
          </a:xfrm>
          <a:prstGeom prst="rect">
            <a:avLst/>
          </a:prstGeom>
          <a:noFill/>
        </p:spPr>
        <p:txBody>
          <a:bodyPr wrap="square" rtlCol="0">
            <a:spAutoFit/>
          </a:bodyPr>
          <a:lstStyle/>
          <a:p>
            <a:r>
              <a:rPr lang="en-AU" sz="2000" dirty="0"/>
              <a:t>By late 1943, mass production of the drug had </a:t>
            </a:r>
            <a:r>
              <a:rPr lang="en-AU" sz="2000" dirty="0" smtClean="0"/>
              <a:t>commenced. By </a:t>
            </a:r>
            <a:r>
              <a:rPr lang="en-AU" sz="2000" dirty="0"/>
              <a:t>the end of the war, many laboratories were manufacturing the drug, including the Merck, Squibb and Pfizer companies in the US and the Commonwealth Serum </a:t>
            </a:r>
            <a:r>
              <a:rPr lang="en-AU" sz="2000" dirty="0" smtClean="0"/>
              <a:t>Laboratories  in Vic &amp; FH Faulding </a:t>
            </a:r>
            <a:r>
              <a:rPr lang="en-AU" sz="2000" dirty="0"/>
              <a:t>in </a:t>
            </a:r>
            <a:r>
              <a:rPr lang="en-AU" sz="2000" dirty="0" err="1" smtClean="0"/>
              <a:t>Sth</a:t>
            </a:r>
            <a:r>
              <a:rPr lang="en-AU" sz="2000" dirty="0" smtClean="0"/>
              <a:t> </a:t>
            </a:r>
            <a:r>
              <a:rPr lang="en-AU" sz="2000" dirty="0" err="1" smtClean="0"/>
              <a:t>Aust</a:t>
            </a:r>
            <a:r>
              <a:rPr lang="en-AU" sz="2000" dirty="0"/>
              <a:t> </a:t>
            </a:r>
            <a:r>
              <a:rPr lang="en-AU" sz="2000" dirty="0" smtClean="0"/>
              <a:t>(the latter using Florey’s methods). Australia </a:t>
            </a:r>
            <a:r>
              <a:rPr lang="en-AU" sz="2000" dirty="0"/>
              <a:t>was the first country that made the drug available for civilian </a:t>
            </a:r>
            <a:r>
              <a:rPr lang="en-AU" sz="2000" dirty="0" smtClean="0"/>
              <a:t>use</a:t>
            </a:r>
            <a:endParaRPr lang="en-AU" sz="2000" dirty="0"/>
          </a:p>
        </p:txBody>
      </p:sp>
    </p:spTree>
    <p:extLst>
      <p:ext uri="{BB962C8B-B14F-4D97-AF65-F5344CB8AC3E}">
        <p14:creationId xmlns:p14="http://schemas.microsoft.com/office/powerpoint/2010/main" val="36922632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6278" y="17765"/>
            <a:ext cx="2883610" cy="4040614"/>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45967" y="2221797"/>
            <a:ext cx="3252955" cy="455815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14485" y="194507"/>
            <a:ext cx="4271346" cy="5985157"/>
          </a:xfrm>
          <a:prstGeom prst="rect">
            <a:avLst/>
          </a:prstGeom>
        </p:spPr>
      </p:pic>
      <p:sp>
        <p:nvSpPr>
          <p:cNvPr id="6" name="TextBox 5"/>
          <p:cNvSpPr txBox="1"/>
          <p:nvPr/>
        </p:nvSpPr>
        <p:spPr>
          <a:xfrm>
            <a:off x="247426" y="4058379"/>
            <a:ext cx="4454923" cy="646331"/>
          </a:xfrm>
          <a:prstGeom prst="rect">
            <a:avLst/>
          </a:prstGeom>
          <a:noFill/>
        </p:spPr>
        <p:txBody>
          <a:bodyPr wrap="square" rtlCol="0">
            <a:spAutoFit/>
          </a:bodyPr>
          <a:lstStyle/>
          <a:p>
            <a:r>
              <a:rPr lang="en-AU" sz="1600" dirty="0" smtClean="0">
                <a:solidFill>
                  <a:srgbClr val="FF0000"/>
                </a:solidFill>
              </a:rPr>
              <a:t>Sir Alexander </a:t>
            </a:r>
            <a:r>
              <a:rPr lang="en-AU" sz="3600" dirty="0" smtClean="0">
                <a:solidFill>
                  <a:srgbClr val="FF0000"/>
                </a:solidFill>
              </a:rPr>
              <a:t>Fleming</a:t>
            </a:r>
            <a:endParaRPr lang="en-AU" sz="3600" dirty="0">
              <a:solidFill>
                <a:srgbClr val="FF0000"/>
              </a:solidFill>
            </a:endParaRPr>
          </a:p>
        </p:txBody>
      </p:sp>
      <p:sp>
        <p:nvSpPr>
          <p:cNvPr id="7" name="TextBox 6"/>
          <p:cNvSpPr txBox="1"/>
          <p:nvPr/>
        </p:nvSpPr>
        <p:spPr>
          <a:xfrm>
            <a:off x="3313355" y="6023868"/>
            <a:ext cx="4472476" cy="646331"/>
          </a:xfrm>
          <a:prstGeom prst="rect">
            <a:avLst/>
          </a:prstGeom>
          <a:noFill/>
        </p:spPr>
        <p:txBody>
          <a:bodyPr wrap="square" rtlCol="0">
            <a:spAutoFit/>
          </a:bodyPr>
          <a:lstStyle/>
          <a:p>
            <a:r>
              <a:rPr lang="en-AU" sz="2400" dirty="0" smtClean="0">
                <a:solidFill>
                  <a:srgbClr val="FF0000"/>
                </a:solidFill>
              </a:rPr>
              <a:t>Baron Sir Howard Walter </a:t>
            </a:r>
            <a:r>
              <a:rPr lang="en-AU" sz="3600" dirty="0" smtClean="0">
                <a:solidFill>
                  <a:srgbClr val="FF0000"/>
                </a:solidFill>
              </a:rPr>
              <a:t>Florey</a:t>
            </a:r>
            <a:endParaRPr lang="en-AU" sz="3600" dirty="0">
              <a:solidFill>
                <a:srgbClr val="FF0000"/>
              </a:solidFill>
            </a:endParaRPr>
          </a:p>
        </p:txBody>
      </p:sp>
      <p:sp>
        <p:nvSpPr>
          <p:cNvPr id="8" name="TextBox 7"/>
          <p:cNvSpPr txBox="1"/>
          <p:nvPr/>
        </p:nvSpPr>
        <p:spPr>
          <a:xfrm>
            <a:off x="8971877" y="1613647"/>
            <a:ext cx="2710927" cy="707886"/>
          </a:xfrm>
          <a:prstGeom prst="rect">
            <a:avLst/>
          </a:prstGeom>
          <a:noFill/>
        </p:spPr>
        <p:txBody>
          <a:bodyPr wrap="square" rtlCol="0">
            <a:spAutoFit/>
          </a:bodyPr>
          <a:lstStyle/>
          <a:p>
            <a:r>
              <a:rPr lang="en-AU" dirty="0" smtClean="0">
                <a:solidFill>
                  <a:srgbClr val="FF0000"/>
                </a:solidFill>
              </a:rPr>
              <a:t>Ernst Boris </a:t>
            </a:r>
            <a:r>
              <a:rPr lang="en-AU" sz="4000" dirty="0" smtClean="0">
                <a:solidFill>
                  <a:srgbClr val="FF0000"/>
                </a:solidFill>
              </a:rPr>
              <a:t>Chain</a:t>
            </a:r>
            <a:endParaRPr lang="en-AU" sz="4000" dirty="0">
              <a:solidFill>
                <a:srgbClr val="FF0000"/>
              </a:solidFill>
            </a:endParaRPr>
          </a:p>
        </p:txBody>
      </p:sp>
    </p:spTree>
    <p:extLst>
      <p:ext uri="{BB962C8B-B14F-4D97-AF65-F5344CB8AC3E}">
        <p14:creationId xmlns:p14="http://schemas.microsoft.com/office/powerpoint/2010/main" val="27069983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oward Florey"/>
          <p:cNvPicPr/>
          <p:nvPr/>
        </p:nvPicPr>
        <p:blipFill>
          <a:blip r:embed="rId2">
            <a:extLst>
              <a:ext uri="{28A0092B-C50C-407E-A947-70E740481C1C}">
                <a14:useLocalDpi xmlns:a14="http://schemas.microsoft.com/office/drawing/2010/main" val="0"/>
              </a:ext>
            </a:extLst>
          </a:blip>
          <a:srcRect/>
          <a:stretch>
            <a:fillRect/>
          </a:stretch>
        </p:blipFill>
        <p:spPr bwMode="auto">
          <a:xfrm>
            <a:off x="656217" y="0"/>
            <a:ext cx="3388659" cy="4625788"/>
          </a:xfrm>
          <a:prstGeom prst="rect">
            <a:avLst/>
          </a:prstGeom>
          <a:noFill/>
          <a:ln>
            <a:noFill/>
          </a:ln>
        </p:spPr>
      </p:pic>
      <p:sp>
        <p:nvSpPr>
          <p:cNvPr id="3" name="TextBox 2"/>
          <p:cNvSpPr txBox="1"/>
          <p:nvPr/>
        </p:nvSpPr>
        <p:spPr>
          <a:xfrm>
            <a:off x="4959275" y="0"/>
            <a:ext cx="6960198" cy="6555641"/>
          </a:xfrm>
          <a:prstGeom prst="rect">
            <a:avLst/>
          </a:prstGeom>
          <a:noFill/>
        </p:spPr>
        <p:txBody>
          <a:bodyPr wrap="square" rtlCol="0">
            <a:spAutoFit/>
          </a:bodyPr>
          <a:lstStyle/>
          <a:p>
            <a:r>
              <a:rPr lang="en-AU" sz="6000" b="1" dirty="0">
                <a:solidFill>
                  <a:schemeClr val="accent5">
                    <a:lumMod val="75000"/>
                  </a:schemeClr>
                </a:solidFill>
              </a:rPr>
              <a:t>Key achievements</a:t>
            </a:r>
            <a:endParaRPr lang="en-AU" sz="6000" dirty="0">
              <a:solidFill>
                <a:schemeClr val="accent5">
                  <a:lumMod val="75000"/>
                </a:schemeClr>
              </a:solidFill>
            </a:endParaRPr>
          </a:p>
          <a:p>
            <a:r>
              <a:rPr lang="en-AU" dirty="0"/>
              <a:t>1921: Awarded a Rhodes Scholarship</a:t>
            </a:r>
          </a:p>
          <a:p>
            <a:r>
              <a:rPr lang="en-AU" dirty="0"/>
              <a:t>1941: Elected fellow of the Royal Society, London</a:t>
            </a:r>
          </a:p>
          <a:p>
            <a:r>
              <a:rPr lang="en-AU" dirty="0"/>
              <a:t>1944: Made Knight Bachelor</a:t>
            </a:r>
          </a:p>
          <a:p>
            <a:r>
              <a:rPr lang="en-AU" dirty="0"/>
              <a:t>1944: Visited Australia and prepared a paper about the future of medical research in Australia, contributing to the push to establish the Australian National University</a:t>
            </a:r>
          </a:p>
          <a:p>
            <a:r>
              <a:rPr lang="en-AU" dirty="0"/>
              <a:t>1945: Awarded Nobel Prize for physiology or medicine 'for the discovery of penicillin and its curative effect in various infectious diseases'; prize was shared with Alexander Fleming and Ernst Chain</a:t>
            </a:r>
          </a:p>
          <a:p>
            <a:r>
              <a:rPr lang="en-AU" dirty="0"/>
              <a:t>1946: Appointed to the French </a:t>
            </a:r>
            <a:r>
              <a:rPr lang="en-AU" dirty="0" err="1"/>
              <a:t>Légion</a:t>
            </a:r>
            <a:r>
              <a:rPr lang="en-AU" dirty="0"/>
              <a:t> </a:t>
            </a:r>
            <a:r>
              <a:rPr lang="en-AU" dirty="0" err="1"/>
              <a:t>d'honneur</a:t>
            </a:r>
            <a:endParaRPr lang="en-AU" dirty="0"/>
          </a:p>
          <a:p>
            <a:r>
              <a:rPr lang="en-AU" dirty="0"/>
              <a:t>1948-55: Advisor to the John Curtin School of Medical Research at the Australian National University</a:t>
            </a:r>
          </a:p>
          <a:p>
            <a:r>
              <a:rPr lang="en-AU" dirty="0"/>
              <a:t>1951: Granted Royal Medal by the Royal Society</a:t>
            </a:r>
          </a:p>
          <a:p>
            <a:r>
              <a:rPr lang="en-AU" dirty="0"/>
              <a:t>1957: Awarded the Copley Medal of the Royal Society</a:t>
            </a:r>
          </a:p>
          <a:p>
            <a:r>
              <a:rPr lang="en-AU" dirty="0"/>
              <a:t>1960-65: President of the Royal </a:t>
            </a:r>
            <a:r>
              <a:rPr lang="en-AU" dirty="0" smtClean="0"/>
              <a:t>Society – the 1</a:t>
            </a:r>
            <a:r>
              <a:rPr lang="en-AU" baseline="30000" dirty="0" smtClean="0"/>
              <a:t>st</a:t>
            </a:r>
            <a:r>
              <a:rPr lang="en-AU" dirty="0" smtClean="0"/>
              <a:t> Australian.</a:t>
            </a:r>
            <a:endParaRPr lang="en-AU" dirty="0"/>
          </a:p>
          <a:p>
            <a:r>
              <a:rPr lang="en-AU" dirty="0"/>
              <a:t>1965-68: Chancellor of the Australian National University</a:t>
            </a:r>
          </a:p>
          <a:p>
            <a:r>
              <a:rPr lang="en-AU" dirty="0"/>
              <a:t>1965: Created Baron Florey of Adelaide and Marston</a:t>
            </a:r>
          </a:p>
          <a:p>
            <a:r>
              <a:rPr lang="en-AU" dirty="0"/>
              <a:t>1965: Appointed to the Order of </a:t>
            </a:r>
            <a:r>
              <a:rPr lang="en-AU" dirty="0" smtClean="0"/>
              <a:t>Merit</a:t>
            </a:r>
          </a:p>
          <a:p>
            <a:r>
              <a:rPr lang="en-AU" dirty="0"/>
              <a:t>"..in terms of world well-being, Florey was the most important man ever born in Australia", </a:t>
            </a:r>
            <a:r>
              <a:rPr lang="en-AU" dirty="0" smtClean="0"/>
              <a:t>Sir </a:t>
            </a:r>
            <a:r>
              <a:rPr lang="en-AU" dirty="0"/>
              <a:t>Robert Menzies, 12th Prime Minister of Australia.</a:t>
            </a:r>
          </a:p>
        </p:txBody>
      </p:sp>
      <p:pic>
        <p:nvPicPr>
          <p:cNvPr id="3074" name="Picture 2" descr="http://www.vision.net.au/~pwood/Volume58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2729" y="4625788"/>
            <a:ext cx="4436552" cy="22034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79760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422068626"/>
              </p:ext>
            </p:extLst>
          </p:nvPr>
        </p:nvGraphicFramePr>
        <p:xfrm>
          <a:off x="535460" y="172996"/>
          <a:ext cx="11261123" cy="6081678"/>
        </p:xfrm>
        <a:graphic>
          <a:graphicData uri="http://schemas.openxmlformats.org/drawingml/2006/table">
            <a:tbl>
              <a:tblPr firstRow="1" firstCol="1" bandRow="1">
                <a:tableStyleId>{5C22544A-7EE6-4342-B048-85BDC9FD1C3A}</a:tableStyleId>
              </a:tblPr>
              <a:tblGrid>
                <a:gridCol w="635154"/>
                <a:gridCol w="1450556"/>
                <a:gridCol w="1081480"/>
                <a:gridCol w="877588"/>
                <a:gridCol w="7216345"/>
              </a:tblGrid>
              <a:tr h="360858">
                <a:tc>
                  <a:txBody>
                    <a:bodyPr/>
                    <a:lstStyle/>
                    <a:p>
                      <a:pPr algn="ctr">
                        <a:lnSpc>
                          <a:spcPts val="1440"/>
                        </a:lnSpc>
                        <a:spcBef>
                          <a:spcPts val="1200"/>
                        </a:spcBef>
                        <a:spcAft>
                          <a:spcPts val="1200"/>
                        </a:spcAft>
                      </a:pPr>
                      <a:r>
                        <a:rPr lang="en-AU" sz="2000" dirty="0">
                          <a:effectLst/>
                        </a:rPr>
                        <a:t>Year</a:t>
                      </a:r>
                      <a:endParaRPr lang="en-A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16790" marR="110183" marT="16790" marB="16790" anchor="ctr"/>
                </a:tc>
                <a:tc>
                  <a:txBody>
                    <a:bodyPr/>
                    <a:lstStyle/>
                    <a:p>
                      <a:pPr algn="ctr">
                        <a:lnSpc>
                          <a:spcPts val="1440"/>
                        </a:lnSpc>
                        <a:spcBef>
                          <a:spcPts val="1200"/>
                        </a:spcBef>
                        <a:spcAft>
                          <a:spcPts val="1200"/>
                        </a:spcAft>
                      </a:pPr>
                      <a:r>
                        <a:rPr lang="en-AU" sz="2000" dirty="0">
                          <a:effectLst/>
                        </a:rPr>
                        <a:t>Laureate</a:t>
                      </a:r>
                      <a:endParaRPr lang="en-A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16790" marR="110183" marT="16790" marB="16790" anchor="ctr"/>
                </a:tc>
                <a:tc>
                  <a:txBody>
                    <a:bodyPr/>
                    <a:lstStyle/>
                    <a:p>
                      <a:pPr algn="ctr">
                        <a:lnSpc>
                          <a:spcPts val="1440"/>
                        </a:lnSpc>
                        <a:spcBef>
                          <a:spcPts val="1200"/>
                        </a:spcBef>
                        <a:spcAft>
                          <a:spcPts val="1200"/>
                        </a:spcAft>
                      </a:pPr>
                      <a:r>
                        <a:rPr lang="en-AU" sz="2000" dirty="0">
                          <a:effectLst/>
                        </a:rPr>
                        <a:t>Field</a:t>
                      </a:r>
                      <a:endParaRPr lang="en-A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16790" marR="110183" marT="16790" marB="16790" anchor="ctr"/>
                </a:tc>
                <a:tc>
                  <a:txBody>
                    <a:bodyPr/>
                    <a:lstStyle/>
                    <a:p>
                      <a:pPr algn="ctr">
                        <a:lnSpc>
                          <a:spcPts val="1440"/>
                        </a:lnSpc>
                        <a:spcBef>
                          <a:spcPts val="1200"/>
                        </a:spcBef>
                        <a:spcAft>
                          <a:spcPts val="1200"/>
                        </a:spcAft>
                      </a:pPr>
                      <a:r>
                        <a:rPr lang="en-AU" sz="2000" dirty="0">
                          <a:effectLst/>
                        </a:rPr>
                        <a:t>Life</a:t>
                      </a:r>
                      <a:endParaRPr lang="en-A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16790" marR="110183" marT="16790" marB="16790" anchor="ctr"/>
                </a:tc>
                <a:tc>
                  <a:txBody>
                    <a:bodyPr/>
                    <a:lstStyle/>
                    <a:p>
                      <a:pPr algn="ctr">
                        <a:lnSpc>
                          <a:spcPts val="1440"/>
                        </a:lnSpc>
                        <a:spcBef>
                          <a:spcPts val="1200"/>
                        </a:spcBef>
                        <a:spcAft>
                          <a:spcPts val="1200"/>
                        </a:spcAft>
                      </a:pPr>
                      <a:r>
                        <a:rPr lang="en-AU" sz="2000" dirty="0">
                          <a:effectLst/>
                        </a:rPr>
                        <a:t>Citation</a:t>
                      </a:r>
                      <a:endParaRPr lang="en-A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16790" marR="110183" marT="16790" marB="16790" anchor="ctr"/>
                </a:tc>
              </a:tr>
              <a:tr h="781860">
                <a:tc>
                  <a:txBody>
                    <a:bodyPr/>
                    <a:lstStyle/>
                    <a:p>
                      <a:pPr>
                        <a:lnSpc>
                          <a:spcPts val="1440"/>
                        </a:lnSpc>
                        <a:spcBef>
                          <a:spcPts val="1200"/>
                        </a:spcBef>
                        <a:spcAft>
                          <a:spcPts val="1200"/>
                        </a:spcAft>
                      </a:pPr>
                      <a:r>
                        <a:rPr lang="en-AU" sz="1800" dirty="0">
                          <a:effectLst/>
                        </a:rPr>
                        <a:t>2011</a:t>
                      </a:r>
                      <a:endParaRPr lang="en-A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c>
                  <a:txBody>
                    <a:bodyPr/>
                    <a:lstStyle/>
                    <a:p>
                      <a:pPr algn="ctr">
                        <a:lnSpc>
                          <a:spcPts val="1440"/>
                        </a:lnSpc>
                        <a:spcBef>
                          <a:spcPts val="1200"/>
                        </a:spcBef>
                        <a:spcAft>
                          <a:spcPts val="1200"/>
                        </a:spcAft>
                      </a:pPr>
                      <a:r>
                        <a:rPr lang="en-AU" sz="1800" u="sng" dirty="0" smtClean="0">
                          <a:effectLst/>
                          <a:hlinkClick r:id="rId2" tooltip="Brian Schmidt"/>
                        </a:rPr>
                        <a:t>Brian </a:t>
                      </a:r>
                      <a:r>
                        <a:rPr lang="en-AU" sz="1800" u="sng" dirty="0">
                          <a:effectLst/>
                          <a:hlinkClick r:id="rId2" tooltip="Brian Schmidt"/>
                        </a:rPr>
                        <a:t>P. </a:t>
                      </a:r>
                      <a:r>
                        <a:rPr lang="en-AU" sz="1800" u="sng" dirty="0" smtClean="0">
                          <a:effectLst/>
                          <a:hlinkClick r:id="rId2" tooltip="Brian Schmidt"/>
                        </a:rPr>
                        <a:t>Schmidt</a:t>
                      </a:r>
                      <a:endParaRPr lang="en-A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c>
                  <a:txBody>
                    <a:bodyPr/>
                    <a:lstStyle/>
                    <a:p>
                      <a:pPr>
                        <a:lnSpc>
                          <a:spcPts val="1440"/>
                        </a:lnSpc>
                        <a:spcBef>
                          <a:spcPts val="1200"/>
                        </a:spcBef>
                        <a:spcAft>
                          <a:spcPts val="1200"/>
                        </a:spcAft>
                      </a:pPr>
                      <a:r>
                        <a:rPr lang="en-AU" sz="1800">
                          <a:effectLst/>
                        </a:rPr>
                        <a:t>Physics</a:t>
                      </a:r>
                      <a:endParaRPr lang="en-AU" sz="1800">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c>
                  <a:txBody>
                    <a:bodyPr/>
                    <a:lstStyle/>
                    <a:p>
                      <a:pPr>
                        <a:lnSpc>
                          <a:spcPts val="1440"/>
                        </a:lnSpc>
                        <a:spcBef>
                          <a:spcPts val="1200"/>
                        </a:spcBef>
                        <a:spcAft>
                          <a:spcPts val="1200"/>
                        </a:spcAft>
                      </a:pPr>
                      <a:r>
                        <a:rPr lang="en-AU" sz="1800">
                          <a:effectLst/>
                        </a:rPr>
                        <a:t>1967–</a:t>
                      </a:r>
                      <a:endParaRPr lang="en-AU" sz="1800">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c>
                  <a:txBody>
                    <a:bodyPr/>
                    <a:lstStyle/>
                    <a:p>
                      <a:pPr>
                        <a:lnSpc>
                          <a:spcPts val="1440"/>
                        </a:lnSpc>
                        <a:spcBef>
                          <a:spcPts val="1200"/>
                        </a:spcBef>
                        <a:spcAft>
                          <a:spcPts val="1200"/>
                        </a:spcAft>
                      </a:pPr>
                      <a:r>
                        <a:rPr lang="en-AU" sz="1800" dirty="0">
                          <a:effectLst/>
                        </a:rPr>
                        <a:t>"for the discovery of the </a:t>
                      </a:r>
                      <a:r>
                        <a:rPr lang="en-AU" sz="1800" u="sng" dirty="0">
                          <a:effectLst/>
                          <a:hlinkClick r:id="rId3" tooltip="Accelerating expansion of the Universe"/>
                        </a:rPr>
                        <a:t>accelerating expansion of the Universe</a:t>
                      </a:r>
                      <a:r>
                        <a:rPr lang="en-AU" sz="1800" dirty="0">
                          <a:effectLst/>
                        </a:rPr>
                        <a:t> through observations of distant </a:t>
                      </a:r>
                      <a:r>
                        <a:rPr lang="en-AU" sz="1800" u="sng" dirty="0">
                          <a:effectLst/>
                          <a:hlinkClick r:id="rId4" tooltip="Supernova"/>
                        </a:rPr>
                        <a:t>supernovae</a:t>
                      </a:r>
                      <a:r>
                        <a:rPr lang="en-AU" sz="1800" dirty="0">
                          <a:effectLst/>
                        </a:rPr>
                        <a:t>" shared with </a:t>
                      </a:r>
                      <a:r>
                        <a:rPr lang="en-AU" sz="1800" u="sng" dirty="0">
                          <a:effectLst/>
                          <a:hlinkClick r:id="rId5" tooltip="Saul Perlmutter"/>
                        </a:rPr>
                        <a:t>Saul </a:t>
                      </a:r>
                      <a:r>
                        <a:rPr lang="en-AU" sz="1800" u="sng" dirty="0" err="1">
                          <a:effectLst/>
                          <a:hlinkClick r:id="rId5" tooltip="Saul Perlmutter"/>
                        </a:rPr>
                        <a:t>Perlmutter</a:t>
                      </a:r>
                      <a:r>
                        <a:rPr lang="en-AU" sz="1800" dirty="0">
                          <a:effectLst/>
                        </a:rPr>
                        <a:t> and </a:t>
                      </a:r>
                      <a:r>
                        <a:rPr lang="en-AU" sz="1800" u="sng" dirty="0">
                          <a:effectLst/>
                          <a:hlinkClick r:id="rId6" tooltip="Adam G. Riess"/>
                        </a:rPr>
                        <a:t>Adam G. </a:t>
                      </a:r>
                      <a:r>
                        <a:rPr lang="en-AU" sz="1800" u="sng" dirty="0" err="1" smtClean="0">
                          <a:effectLst/>
                          <a:hlinkClick r:id="rId6" tooltip="Adam G. Riess"/>
                        </a:rPr>
                        <a:t>Riess</a:t>
                      </a:r>
                      <a:endParaRPr lang="en-A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r>
              <a:tr h="747493">
                <a:tc>
                  <a:txBody>
                    <a:bodyPr/>
                    <a:lstStyle/>
                    <a:p>
                      <a:pPr>
                        <a:lnSpc>
                          <a:spcPts val="1440"/>
                        </a:lnSpc>
                        <a:spcBef>
                          <a:spcPts val="1200"/>
                        </a:spcBef>
                        <a:spcAft>
                          <a:spcPts val="1200"/>
                        </a:spcAft>
                      </a:pPr>
                      <a:r>
                        <a:rPr lang="en-AU" sz="2000" dirty="0">
                          <a:effectLst/>
                        </a:rPr>
                        <a:t>2009</a:t>
                      </a:r>
                      <a:endParaRPr lang="en-A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c>
                  <a:txBody>
                    <a:bodyPr/>
                    <a:lstStyle/>
                    <a:p>
                      <a:pPr algn="ctr">
                        <a:lnSpc>
                          <a:spcPct val="100000"/>
                        </a:lnSpc>
                        <a:spcBef>
                          <a:spcPts val="1200"/>
                        </a:spcBef>
                        <a:spcAft>
                          <a:spcPts val="1200"/>
                        </a:spcAft>
                      </a:pPr>
                      <a:r>
                        <a:rPr lang="en-AU" sz="2000" u="sng" dirty="0">
                          <a:effectLst/>
                          <a:hlinkClick r:id="rId7" tooltip="Elizabeth Blackburn"/>
                        </a:rPr>
                        <a:t>Elizabeth </a:t>
                      </a:r>
                      <a:r>
                        <a:rPr lang="en-AU" sz="2000" u="sng" dirty="0" smtClean="0">
                          <a:effectLst/>
                          <a:hlinkClick r:id="rId7" tooltip="Elizabeth Blackburn"/>
                        </a:rPr>
                        <a:t>Blackburn</a:t>
                      </a:r>
                      <a:endParaRPr lang="en-A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c>
                  <a:txBody>
                    <a:bodyPr/>
                    <a:lstStyle/>
                    <a:p>
                      <a:pPr>
                        <a:lnSpc>
                          <a:spcPts val="1440"/>
                        </a:lnSpc>
                        <a:spcBef>
                          <a:spcPts val="1200"/>
                        </a:spcBef>
                        <a:spcAft>
                          <a:spcPts val="1200"/>
                        </a:spcAft>
                      </a:pPr>
                      <a:r>
                        <a:rPr lang="en-AU" sz="1800" dirty="0">
                          <a:effectLst/>
                        </a:rPr>
                        <a:t>Physiology or Medicine</a:t>
                      </a:r>
                      <a:endParaRPr lang="en-A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c>
                  <a:txBody>
                    <a:bodyPr/>
                    <a:lstStyle/>
                    <a:p>
                      <a:pPr>
                        <a:lnSpc>
                          <a:spcPts val="1440"/>
                        </a:lnSpc>
                        <a:spcBef>
                          <a:spcPts val="1200"/>
                        </a:spcBef>
                        <a:spcAft>
                          <a:spcPts val="1200"/>
                        </a:spcAft>
                      </a:pPr>
                      <a:r>
                        <a:rPr lang="en-AU" sz="2000" dirty="0">
                          <a:effectLst/>
                        </a:rPr>
                        <a:t>1948–</a:t>
                      </a:r>
                      <a:endParaRPr lang="en-A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c>
                  <a:txBody>
                    <a:bodyPr/>
                    <a:lstStyle/>
                    <a:p>
                      <a:pPr>
                        <a:lnSpc>
                          <a:spcPts val="1440"/>
                        </a:lnSpc>
                        <a:spcBef>
                          <a:spcPts val="1200"/>
                        </a:spcBef>
                        <a:spcAft>
                          <a:spcPts val="1200"/>
                        </a:spcAft>
                      </a:pPr>
                      <a:r>
                        <a:rPr lang="en-AU" sz="2000" dirty="0">
                          <a:effectLst/>
                        </a:rPr>
                        <a:t>"for the discovery of how </a:t>
                      </a:r>
                      <a:r>
                        <a:rPr lang="en-AU" sz="2000" u="sng" dirty="0">
                          <a:effectLst/>
                          <a:hlinkClick r:id="rId8" tooltip="Chromosomes"/>
                        </a:rPr>
                        <a:t>chromosomes</a:t>
                      </a:r>
                      <a:r>
                        <a:rPr lang="en-AU" sz="2000" dirty="0">
                          <a:effectLst/>
                        </a:rPr>
                        <a:t> are protected by </a:t>
                      </a:r>
                      <a:r>
                        <a:rPr lang="en-AU" sz="2000" u="sng" dirty="0">
                          <a:effectLst/>
                          <a:hlinkClick r:id="rId9" tooltip="Telomeres"/>
                        </a:rPr>
                        <a:t>telomeres</a:t>
                      </a:r>
                      <a:r>
                        <a:rPr lang="en-AU" sz="2000" dirty="0">
                          <a:effectLst/>
                        </a:rPr>
                        <a:t> and the enzyme </a:t>
                      </a:r>
                      <a:r>
                        <a:rPr lang="en-AU" sz="2000" u="sng" dirty="0">
                          <a:effectLst/>
                          <a:hlinkClick r:id="rId10" tooltip="Telomerase"/>
                        </a:rPr>
                        <a:t>telomerase</a:t>
                      </a:r>
                      <a:r>
                        <a:rPr lang="en-AU" sz="2000" dirty="0">
                          <a:effectLst/>
                        </a:rPr>
                        <a:t>" shared with </a:t>
                      </a:r>
                      <a:r>
                        <a:rPr lang="en-AU" sz="2000" u="sng" dirty="0">
                          <a:effectLst/>
                          <a:hlinkClick r:id="rId11" tooltip="Carol W. Greider"/>
                        </a:rPr>
                        <a:t>Carol W. </a:t>
                      </a:r>
                      <a:r>
                        <a:rPr lang="en-AU" sz="2000" u="sng" dirty="0" err="1">
                          <a:effectLst/>
                          <a:hlinkClick r:id="rId11" tooltip="Carol W. Greider"/>
                        </a:rPr>
                        <a:t>Greider</a:t>
                      </a:r>
                      <a:r>
                        <a:rPr lang="en-AU" sz="2000" dirty="0">
                          <a:effectLst/>
                        </a:rPr>
                        <a:t> and </a:t>
                      </a:r>
                      <a:r>
                        <a:rPr lang="en-AU" sz="2000" u="sng" dirty="0">
                          <a:effectLst/>
                          <a:hlinkClick r:id="rId12" tooltip="Jack W. Szostak"/>
                        </a:rPr>
                        <a:t>Jack W. </a:t>
                      </a:r>
                      <a:r>
                        <a:rPr lang="en-AU" sz="2000" u="sng" dirty="0" err="1" smtClean="0">
                          <a:effectLst/>
                          <a:hlinkClick r:id="rId12" tooltip="Jack W. Szostak"/>
                        </a:rPr>
                        <a:t>Szostak</a:t>
                      </a:r>
                      <a:endParaRPr lang="en-A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r>
              <a:tr h="820734">
                <a:tc>
                  <a:txBody>
                    <a:bodyPr/>
                    <a:lstStyle/>
                    <a:p>
                      <a:pPr>
                        <a:lnSpc>
                          <a:spcPts val="1440"/>
                        </a:lnSpc>
                        <a:spcBef>
                          <a:spcPts val="1200"/>
                        </a:spcBef>
                        <a:spcAft>
                          <a:spcPts val="1200"/>
                        </a:spcAft>
                      </a:pPr>
                      <a:r>
                        <a:rPr lang="en-AU" sz="2000">
                          <a:effectLst/>
                        </a:rPr>
                        <a:t>2005</a:t>
                      </a:r>
                      <a:endParaRPr lang="en-AU" sz="2000">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c>
                  <a:txBody>
                    <a:bodyPr/>
                    <a:lstStyle/>
                    <a:p>
                      <a:pPr algn="ctr">
                        <a:lnSpc>
                          <a:spcPts val="1440"/>
                        </a:lnSpc>
                        <a:spcBef>
                          <a:spcPts val="1200"/>
                        </a:spcBef>
                        <a:spcAft>
                          <a:spcPts val="1200"/>
                        </a:spcAft>
                      </a:pPr>
                      <a:r>
                        <a:rPr lang="en-AU" sz="2000" u="none" dirty="0" smtClean="0">
                          <a:solidFill>
                            <a:srgbClr val="C00000"/>
                          </a:solidFill>
                          <a:effectLst/>
                        </a:rPr>
                        <a:t>Barry J Marshall</a:t>
                      </a:r>
                      <a:endParaRPr lang="en-AU" sz="2000" u="none"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c>
                  <a:txBody>
                    <a:bodyPr/>
                    <a:lstStyle/>
                    <a:p>
                      <a:pPr>
                        <a:lnSpc>
                          <a:spcPts val="1440"/>
                        </a:lnSpc>
                        <a:spcBef>
                          <a:spcPts val="1200"/>
                        </a:spcBef>
                        <a:spcAft>
                          <a:spcPts val="1200"/>
                        </a:spcAft>
                      </a:pPr>
                      <a:r>
                        <a:rPr lang="en-AU" sz="1800" dirty="0">
                          <a:effectLst/>
                        </a:rPr>
                        <a:t>Physiology or Medicine</a:t>
                      </a:r>
                      <a:endParaRPr lang="en-A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c>
                  <a:txBody>
                    <a:bodyPr/>
                    <a:lstStyle/>
                    <a:p>
                      <a:pPr>
                        <a:lnSpc>
                          <a:spcPts val="1440"/>
                        </a:lnSpc>
                        <a:spcBef>
                          <a:spcPts val="1200"/>
                        </a:spcBef>
                        <a:spcAft>
                          <a:spcPts val="1200"/>
                        </a:spcAft>
                      </a:pPr>
                      <a:r>
                        <a:rPr lang="en-AU" sz="2000">
                          <a:effectLst/>
                        </a:rPr>
                        <a:t>1951–</a:t>
                      </a:r>
                      <a:endParaRPr lang="en-AU" sz="2000">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c>
                  <a:txBody>
                    <a:bodyPr/>
                    <a:lstStyle/>
                    <a:p>
                      <a:pPr>
                        <a:lnSpc>
                          <a:spcPts val="1440"/>
                        </a:lnSpc>
                        <a:spcBef>
                          <a:spcPts val="1200"/>
                        </a:spcBef>
                        <a:spcAft>
                          <a:spcPts val="1200"/>
                        </a:spcAft>
                      </a:pPr>
                      <a:r>
                        <a:rPr lang="en-AU" sz="2000">
                          <a:effectLst/>
                        </a:rPr>
                        <a:t>"for their discovery of the </a:t>
                      </a:r>
                      <a:r>
                        <a:rPr lang="en-AU" sz="2000" u="sng">
                          <a:effectLst/>
                          <a:hlinkClick r:id="rId13" tooltip="Bacterium"/>
                        </a:rPr>
                        <a:t>bacterium</a:t>
                      </a:r>
                      <a:r>
                        <a:rPr lang="en-AU" sz="2000">
                          <a:effectLst/>
                        </a:rPr>
                        <a:t> </a:t>
                      </a:r>
                      <a:r>
                        <a:rPr lang="en-AU" sz="2000" u="sng">
                          <a:effectLst/>
                          <a:hlinkClick r:id="rId14" tooltip="Helicobacter pylori"/>
                        </a:rPr>
                        <a:t>Helicobacter pylori</a:t>
                      </a:r>
                      <a:r>
                        <a:rPr lang="en-AU" sz="2000">
                          <a:effectLst/>
                        </a:rPr>
                        <a:t> and its role in </a:t>
                      </a:r>
                      <a:r>
                        <a:rPr lang="en-AU" sz="2000" u="sng">
                          <a:effectLst/>
                          <a:hlinkClick r:id="rId15" tooltip="Gastritis"/>
                        </a:rPr>
                        <a:t>gastritis</a:t>
                      </a:r>
                      <a:r>
                        <a:rPr lang="en-AU" sz="2000">
                          <a:effectLst/>
                        </a:rPr>
                        <a:t> and </a:t>
                      </a:r>
                      <a:r>
                        <a:rPr lang="en-AU" sz="2000" u="sng">
                          <a:effectLst/>
                          <a:hlinkClick r:id="rId16" tooltip="Peptic ulcer disease"/>
                        </a:rPr>
                        <a:t>peptic ulcer disease</a:t>
                      </a:r>
                      <a:r>
                        <a:rPr lang="en-AU" sz="2000">
                          <a:effectLst/>
                        </a:rPr>
                        <a:t>" shared with </a:t>
                      </a:r>
                      <a:r>
                        <a:rPr lang="en-AU" sz="2000" u="sng">
                          <a:effectLst/>
                          <a:hlinkClick r:id="rId17" tooltip="J. Robin Warren"/>
                        </a:rPr>
                        <a:t>J. Robin Warren</a:t>
                      </a:r>
                      <a:r>
                        <a:rPr lang="en-AU" sz="2000" u="sng" baseline="30000">
                          <a:effectLst/>
                          <a:hlinkClick r:id="rId18"/>
                        </a:rPr>
                        <a:t>[4]</a:t>
                      </a:r>
                      <a:endParaRPr lang="en-AU" sz="2000">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r>
              <a:tr h="607904">
                <a:tc>
                  <a:txBody>
                    <a:bodyPr/>
                    <a:lstStyle/>
                    <a:p>
                      <a:pPr>
                        <a:lnSpc>
                          <a:spcPts val="1440"/>
                        </a:lnSpc>
                        <a:spcBef>
                          <a:spcPts val="1200"/>
                        </a:spcBef>
                        <a:spcAft>
                          <a:spcPts val="1200"/>
                        </a:spcAft>
                      </a:pPr>
                      <a:r>
                        <a:rPr lang="en-AU" sz="2000">
                          <a:effectLst/>
                        </a:rPr>
                        <a:t>2005</a:t>
                      </a:r>
                      <a:endParaRPr lang="en-AU" sz="2000">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c>
                  <a:txBody>
                    <a:bodyPr/>
                    <a:lstStyle/>
                    <a:p>
                      <a:pPr algn="ctr">
                        <a:lnSpc>
                          <a:spcPts val="1440"/>
                        </a:lnSpc>
                        <a:spcBef>
                          <a:spcPts val="1200"/>
                        </a:spcBef>
                        <a:spcAft>
                          <a:spcPts val="1200"/>
                        </a:spcAft>
                      </a:pPr>
                      <a:r>
                        <a:rPr lang="en-AU" sz="2000" u="sng" dirty="0" smtClean="0">
                          <a:solidFill>
                            <a:srgbClr val="C00000"/>
                          </a:solidFill>
                          <a:effectLst/>
                        </a:rPr>
                        <a:t>J Robin Warren</a:t>
                      </a:r>
                      <a:endParaRPr lang="en-AU" sz="2000"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c>
                  <a:txBody>
                    <a:bodyPr/>
                    <a:lstStyle/>
                    <a:p>
                      <a:pPr>
                        <a:lnSpc>
                          <a:spcPts val="1440"/>
                        </a:lnSpc>
                        <a:spcBef>
                          <a:spcPts val="1200"/>
                        </a:spcBef>
                        <a:spcAft>
                          <a:spcPts val="1200"/>
                        </a:spcAft>
                      </a:pPr>
                      <a:r>
                        <a:rPr lang="en-AU" sz="1800" dirty="0">
                          <a:effectLst/>
                        </a:rPr>
                        <a:t>Physiology or Medicine</a:t>
                      </a:r>
                      <a:endParaRPr lang="en-A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c>
                  <a:txBody>
                    <a:bodyPr/>
                    <a:lstStyle/>
                    <a:p>
                      <a:pPr>
                        <a:lnSpc>
                          <a:spcPts val="1440"/>
                        </a:lnSpc>
                        <a:spcBef>
                          <a:spcPts val="1200"/>
                        </a:spcBef>
                        <a:spcAft>
                          <a:spcPts val="1200"/>
                        </a:spcAft>
                      </a:pPr>
                      <a:r>
                        <a:rPr lang="en-AU" sz="2000">
                          <a:effectLst/>
                        </a:rPr>
                        <a:t>1937–</a:t>
                      </a:r>
                      <a:endParaRPr lang="en-AU" sz="2000">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c>
                  <a:txBody>
                    <a:bodyPr/>
                    <a:lstStyle/>
                    <a:p>
                      <a:pPr>
                        <a:lnSpc>
                          <a:spcPts val="1440"/>
                        </a:lnSpc>
                        <a:spcBef>
                          <a:spcPts val="1200"/>
                        </a:spcBef>
                        <a:spcAft>
                          <a:spcPts val="1200"/>
                        </a:spcAft>
                      </a:pPr>
                      <a:endParaRPr lang="en-A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r>
              <a:tr h="495825">
                <a:tc>
                  <a:txBody>
                    <a:bodyPr/>
                    <a:lstStyle/>
                    <a:p>
                      <a:pPr>
                        <a:lnSpc>
                          <a:spcPts val="1440"/>
                        </a:lnSpc>
                        <a:spcBef>
                          <a:spcPts val="1200"/>
                        </a:spcBef>
                        <a:spcAft>
                          <a:spcPts val="1200"/>
                        </a:spcAft>
                      </a:pPr>
                      <a:r>
                        <a:rPr lang="en-AU" sz="2000">
                          <a:effectLst/>
                        </a:rPr>
                        <a:t>2003</a:t>
                      </a:r>
                      <a:endParaRPr lang="en-AU" sz="2000">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c>
                  <a:txBody>
                    <a:bodyPr/>
                    <a:lstStyle/>
                    <a:p>
                      <a:pPr>
                        <a:lnSpc>
                          <a:spcPts val="1440"/>
                        </a:lnSpc>
                        <a:spcBef>
                          <a:spcPts val="1200"/>
                        </a:spcBef>
                        <a:spcAft>
                          <a:spcPts val="1200"/>
                        </a:spcAft>
                      </a:pPr>
                      <a:r>
                        <a:rPr lang="en-AU" sz="2000" u="sng">
                          <a:effectLst/>
                          <a:hlinkClick r:id="rId19" tooltip="J. M. Coetzee"/>
                        </a:rPr>
                        <a:t>J. M. Coetzee</a:t>
                      </a:r>
                      <a:endParaRPr lang="en-AU" sz="2000">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c>
                  <a:txBody>
                    <a:bodyPr/>
                    <a:lstStyle/>
                    <a:p>
                      <a:pPr>
                        <a:lnSpc>
                          <a:spcPts val="1440"/>
                        </a:lnSpc>
                        <a:spcBef>
                          <a:spcPts val="1200"/>
                        </a:spcBef>
                        <a:spcAft>
                          <a:spcPts val="1200"/>
                        </a:spcAft>
                      </a:pPr>
                      <a:r>
                        <a:rPr lang="en-AU" sz="2000">
                          <a:effectLst/>
                        </a:rPr>
                        <a:t>Literature</a:t>
                      </a:r>
                      <a:endParaRPr lang="en-AU" sz="2000">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c>
                  <a:txBody>
                    <a:bodyPr/>
                    <a:lstStyle/>
                    <a:p>
                      <a:pPr>
                        <a:lnSpc>
                          <a:spcPts val="1440"/>
                        </a:lnSpc>
                        <a:spcBef>
                          <a:spcPts val="1200"/>
                        </a:spcBef>
                        <a:spcAft>
                          <a:spcPts val="1200"/>
                        </a:spcAft>
                      </a:pPr>
                      <a:r>
                        <a:rPr lang="en-AU" sz="2000">
                          <a:effectLst/>
                        </a:rPr>
                        <a:t>1940–</a:t>
                      </a:r>
                      <a:endParaRPr lang="en-AU" sz="2000">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c>
                  <a:txBody>
                    <a:bodyPr/>
                    <a:lstStyle/>
                    <a:p>
                      <a:pPr>
                        <a:lnSpc>
                          <a:spcPts val="1440"/>
                        </a:lnSpc>
                        <a:spcBef>
                          <a:spcPts val="1200"/>
                        </a:spcBef>
                        <a:spcAft>
                          <a:spcPts val="1200"/>
                        </a:spcAft>
                      </a:pPr>
                      <a:r>
                        <a:rPr lang="en-AU" sz="2000" dirty="0">
                          <a:effectLst/>
                        </a:rPr>
                        <a:t>"who in innumerable guises portrays the surprising involvement of the </a:t>
                      </a:r>
                      <a:r>
                        <a:rPr lang="en-AU" sz="2000" dirty="0" smtClean="0">
                          <a:effectLst/>
                        </a:rPr>
                        <a:t>outsider”</a:t>
                      </a:r>
                      <a:endParaRPr lang="en-A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r>
              <a:tr h="559616">
                <a:tc>
                  <a:txBody>
                    <a:bodyPr/>
                    <a:lstStyle/>
                    <a:p>
                      <a:pPr>
                        <a:lnSpc>
                          <a:spcPts val="1440"/>
                        </a:lnSpc>
                        <a:spcBef>
                          <a:spcPts val="1200"/>
                        </a:spcBef>
                        <a:spcAft>
                          <a:spcPts val="1200"/>
                        </a:spcAft>
                      </a:pPr>
                      <a:r>
                        <a:rPr lang="en-AU" sz="2000">
                          <a:effectLst/>
                        </a:rPr>
                        <a:t>1996</a:t>
                      </a:r>
                      <a:endParaRPr lang="en-AU" sz="2000">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c>
                  <a:txBody>
                    <a:bodyPr/>
                    <a:lstStyle/>
                    <a:p>
                      <a:pPr algn="ctr">
                        <a:lnSpc>
                          <a:spcPts val="1440"/>
                        </a:lnSpc>
                        <a:spcBef>
                          <a:spcPts val="1200"/>
                        </a:spcBef>
                        <a:spcAft>
                          <a:spcPts val="1200"/>
                        </a:spcAft>
                      </a:pPr>
                      <a:r>
                        <a:rPr lang="en-AU" sz="2000" u="sng" dirty="0">
                          <a:effectLst/>
                          <a:hlinkClick r:id="rId20" tooltip="Peter C. Doherty"/>
                        </a:rPr>
                        <a:t>Peter C. Doherty</a:t>
                      </a:r>
                      <a:endParaRPr lang="en-A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c>
                  <a:txBody>
                    <a:bodyPr/>
                    <a:lstStyle/>
                    <a:p>
                      <a:pPr>
                        <a:lnSpc>
                          <a:spcPts val="1440"/>
                        </a:lnSpc>
                        <a:spcBef>
                          <a:spcPts val="1200"/>
                        </a:spcBef>
                        <a:spcAft>
                          <a:spcPts val="1200"/>
                        </a:spcAft>
                      </a:pPr>
                      <a:r>
                        <a:rPr lang="en-AU" sz="1800" dirty="0">
                          <a:effectLst/>
                        </a:rPr>
                        <a:t>Physiology or Medicine</a:t>
                      </a:r>
                      <a:endParaRPr lang="en-A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c>
                  <a:txBody>
                    <a:bodyPr/>
                    <a:lstStyle/>
                    <a:p>
                      <a:pPr>
                        <a:lnSpc>
                          <a:spcPts val="1440"/>
                        </a:lnSpc>
                        <a:spcBef>
                          <a:spcPts val="1200"/>
                        </a:spcBef>
                        <a:spcAft>
                          <a:spcPts val="1200"/>
                        </a:spcAft>
                      </a:pPr>
                      <a:r>
                        <a:rPr lang="en-AU" sz="2000">
                          <a:effectLst/>
                        </a:rPr>
                        <a:t>1940–</a:t>
                      </a:r>
                      <a:endParaRPr lang="en-AU" sz="2000">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c>
                  <a:txBody>
                    <a:bodyPr/>
                    <a:lstStyle/>
                    <a:p>
                      <a:pPr>
                        <a:lnSpc>
                          <a:spcPts val="1440"/>
                        </a:lnSpc>
                        <a:spcBef>
                          <a:spcPts val="1200"/>
                        </a:spcBef>
                        <a:spcAft>
                          <a:spcPts val="1200"/>
                        </a:spcAft>
                      </a:pPr>
                      <a:r>
                        <a:rPr lang="en-AU" sz="2000" dirty="0">
                          <a:effectLst/>
                        </a:rPr>
                        <a:t>"for their discoveries concerning the specificity of the cell mediated </a:t>
                      </a:r>
                      <a:r>
                        <a:rPr lang="en-AU" sz="2000" u="sng" dirty="0">
                          <a:effectLst/>
                          <a:hlinkClick r:id="rId21" tooltip="Immune"/>
                        </a:rPr>
                        <a:t>immune</a:t>
                      </a:r>
                      <a:r>
                        <a:rPr lang="en-AU" sz="2000" dirty="0">
                          <a:effectLst/>
                        </a:rPr>
                        <a:t> defence" shared with </a:t>
                      </a:r>
                      <a:r>
                        <a:rPr lang="en-AU" sz="2000" u="sng" dirty="0">
                          <a:effectLst/>
                          <a:hlinkClick r:id="rId22" tooltip="Rolf M. Zinkernagel"/>
                        </a:rPr>
                        <a:t>Rolf M. </a:t>
                      </a:r>
                      <a:r>
                        <a:rPr lang="en-AU" sz="2000" u="sng" dirty="0" err="1" smtClean="0">
                          <a:effectLst/>
                          <a:hlinkClick r:id="rId22" tooltip="Rolf M. Zinkernagel"/>
                        </a:rPr>
                        <a:t>Zinkernagel</a:t>
                      </a:r>
                      <a:endParaRPr lang="en-A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r>
              <a:tr h="644026">
                <a:tc>
                  <a:txBody>
                    <a:bodyPr/>
                    <a:lstStyle/>
                    <a:p>
                      <a:pPr>
                        <a:lnSpc>
                          <a:spcPts val="1440"/>
                        </a:lnSpc>
                        <a:spcBef>
                          <a:spcPts val="1200"/>
                        </a:spcBef>
                        <a:spcAft>
                          <a:spcPts val="1200"/>
                        </a:spcAft>
                      </a:pPr>
                      <a:r>
                        <a:rPr lang="en-AU" sz="2000">
                          <a:effectLst/>
                        </a:rPr>
                        <a:t>1994</a:t>
                      </a:r>
                      <a:endParaRPr lang="en-AU" sz="2000">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c>
                  <a:txBody>
                    <a:bodyPr/>
                    <a:lstStyle/>
                    <a:p>
                      <a:pPr algn="ctr">
                        <a:lnSpc>
                          <a:spcPts val="1440"/>
                        </a:lnSpc>
                        <a:spcBef>
                          <a:spcPts val="1200"/>
                        </a:spcBef>
                        <a:spcAft>
                          <a:spcPts val="1200"/>
                        </a:spcAft>
                      </a:pPr>
                      <a:r>
                        <a:rPr lang="en-AU" sz="2000" u="sng" dirty="0">
                          <a:effectLst/>
                          <a:hlinkClick r:id="rId23" tooltip="John C. Harsanyi"/>
                        </a:rPr>
                        <a:t>John C. </a:t>
                      </a:r>
                      <a:r>
                        <a:rPr lang="en-AU" sz="2000" u="sng" dirty="0" err="1">
                          <a:effectLst/>
                          <a:hlinkClick r:id="rId23" tooltip="John C. Harsanyi"/>
                        </a:rPr>
                        <a:t>Harsanyi</a:t>
                      </a:r>
                      <a:endParaRPr lang="en-A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c>
                  <a:txBody>
                    <a:bodyPr/>
                    <a:lstStyle/>
                    <a:p>
                      <a:pPr>
                        <a:lnSpc>
                          <a:spcPts val="1440"/>
                        </a:lnSpc>
                        <a:spcBef>
                          <a:spcPts val="1200"/>
                        </a:spcBef>
                        <a:spcAft>
                          <a:spcPts val="1200"/>
                        </a:spcAft>
                      </a:pPr>
                      <a:r>
                        <a:rPr lang="en-AU" sz="1800" dirty="0">
                          <a:effectLst/>
                        </a:rPr>
                        <a:t>Economics</a:t>
                      </a:r>
                      <a:endParaRPr lang="en-A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c>
                  <a:txBody>
                    <a:bodyPr/>
                    <a:lstStyle/>
                    <a:p>
                      <a:pPr>
                        <a:lnSpc>
                          <a:spcPts val="1440"/>
                        </a:lnSpc>
                        <a:spcBef>
                          <a:spcPts val="1200"/>
                        </a:spcBef>
                        <a:spcAft>
                          <a:spcPts val="1200"/>
                        </a:spcAft>
                      </a:pPr>
                      <a:r>
                        <a:rPr lang="en-AU" sz="2000">
                          <a:effectLst/>
                        </a:rPr>
                        <a:t>1920–2000</a:t>
                      </a:r>
                      <a:endParaRPr lang="en-AU" sz="2000">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c>
                  <a:txBody>
                    <a:bodyPr/>
                    <a:lstStyle/>
                    <a:p>
                      <a:pPr>
                        <a:lnSpc>
                          <a:spcPts val="1440"/>
                        </a:lnSpc>
                        <a:spcBef>
                          <a:spcPts val="1200"/>
                        </a:spcBef>
                        <a:spcAft>
                          <a:spcPts val="1200"/>
                        </a:spcAft>
                      </a:pPr>
                      <a:r>
                        <a:rPr lang="en-AU" sz="2000" dirty="0">
                          <a:effectLst/>
                        </a:rPr>
                        <a:t>"for their pioneering analysis of </a:t>
                      </a:r>
                      <a:r>
                        <a:rPr lang="en-AU" sz="2000" u="none" dirty="0" err="1">
                          <a:effectLst/>
                          <a:hlinkClick r:id="rId24" tooltip="Equilibria"/>
                        </a:rPr>
                        <a:t>equilibria</a:t>
                      </a:r>
                      <a:r>
                        <a:rPr lang="en-AU" sz="2000" dirty="0">
                          <a:effectLst/>
                        </a:rPr>
                        <a:t> in the theory of </a:t>
                      </a:r>
                      <a:r>
                        <a:rPr lang="en-AU" sz="2000" u="sng" dirty="0">
                          <a:effectLst/>
                          <a:hlinkClick r:id="rId25" tooltip="Non-cooperative game"/>
                        </a:rPr>
                        <a:t>non-cooperative games</a:t>
                      </a:r>
                      <a:r>
                        <a:rPr lang="en-AU" sz="2000" dirty="0">
                          <a:effectLst/>
                        </a:rPr>
                        <a:t>" shared with </a:t>
                      </a:r>
                      <a:r>
                        <a:rPr lang="en-AU" sz="2000" u="sng" dirty="0">
                          <a:effectLst/>
                          <a:hlinkClick r:id="rId26" tooltip="John F. Nash, Jr."/>
                        </a:rPr>
                        <a:t>John F. Nash, Jr.</a:t>
                      </a:r>
                      <a:r>
                        <a:rPr lang="en-AU" sz="2000" dirty="0">
                          <a:effectLst/>
                        </a:rPr>
                        <a:t> and </a:t>
                      </a:r>
                      <a:r>
                        <a:rPr lang="en-AU" sz="2000" u="sng" dirty="0" err="1">
                          <a:effectLst/>
                          <a:hlinkClick r:id="rId27" tooltip="Reinhard Selten"/>
                        </a:rPr>
                        <a:t>Reinhard</a:t>
                      </a:r>
                      <a:r>
                        <a:rPr lang="en-AU" sz="2000" u="sng" dirty="0">
                          <a:effectLst/>
                          <a:hlinkClick r:id="rId27" tooltip="Reinhard Selten"/>
                        </a:rPr>
                        <a:t> </a:t>
                      </a:r>
                      <a:r>
                        <a:rPr lang="en-AU" sz="2000" u="sng" dirty="0" err="1" smtClean="0">
                          <a:effectLst/>
                          <a:hlinkClick r:id="rId27" tooltip="Reinhard Selten"/>
                        </a:rPr>
                        <a:t>Selten</a:t>
                      </a:r>
                      <a:endParaRPr lang="en-A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r>
              <a:tr h="560173">
                <a:tc>
                  <a:txBody>
                    <a:bodyPr/>
                    <a:lstStyle/>
                    <a:p>
                      <a:pPr>
                        <a:lnSpc>
                          <a:spcPts val="1440"/>
                        </a:lnSpc>
                        <a:spcBef>
                          <a:spcPts val="1200"/>
                        </a:spcBef>
                        <a:spcAft>
                          <a:spcPts val="1200"/>
                        </a:spcAft>
                      </a:pPr>
                      <a:r>
                        <a:rPr lang="en-AU" sz="2000">
                          <a:effectLst/>
                        </a:rPr>
                        <a:t>1975</a:t>
                      </a:r>
                      <a:endParaRPr lang="en-AU" sz="2000">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c>
                  <a:txBody>
                    <a:bodyPr/>
                    <a:lstStyle/>
                    <a:p>
                      <a:pPr algn="ctr">
                        <a:lnSpc>
                          <a:spcPts val="1440"/>
                        </a:lnSpc>
                        <a:spcBef>
                          <a:spcPts val="1200"/>
                        </a:spcBef>
                        <a:spcAft>
                          <a:spcPts val="1200"/>
                        </a:spcAft>
                      </a:pPr>
                      <a:r>
                        <a:rPr lang="en-AU" sz="2000" dirty="0">
                          <a:solidFill>
                            <a:srgbClr val="0070C0"/>
                          </a:solidFill>
                          <a:effectLst/>
                        </a:rPr>
                        <a:t>Sir</a:t>
                      </a:r>
                      <a:r>
                        <a:rPr lang="en-AU" sz="2000" dirty="0">
                          <a:effectLst/>
                        </a:rPr>
                        <a:t> </a:t>
                      </a:r>
                      <a:r>
                        <a:rPr lang="en-AU" sz="2000" u="sng" dirty="0">
                          <a:effectLst/>
                          <a:hlinkClick r:id="rId28" tooltip="John Cornforth"/>
                        </a:rPr>
                        <a:t>John Cornforth</a:t>
                      </a:r>
                      <a:endParaRPr lang="en-A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c>
                  <a:txBody>
                    <a:bodyPr/>
                    <a:lstStyle/>
                    <a:p>
                      <a:pPr>
                        <a:lnSpc>
                          <a:spcPts val="1440"/>
                        </a:lnSpc>
                        <a:spcBef>
                          <a:spcPts val="1200"/>
                        </a:spcBef>
                        <a:spcAft>
                          <a:spcPts val="1200"/>
                        </a:spcAft>
                      </a:pPr>
                      <a:r>
                        <a:rPr lang="en-AU" sz="2000">
                          <a:effectLst/>
                        </a:rPr>
                        <a:t>Chemistry</a:t>
                      </a:r>
                      <a:endParaRPr lang="en-AU" sz="2000">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c>
                  <a:txBody>
                    <a:bodyPr/>
                    <a:lstStyle/>
                    <a:p>
                      <a:pPr>
                        <a:lnSpc>
                          <a:spcPts val="1440"/>
                        </a:lnSpc>
                        <a:spcBef>
                          <a:spcPts val="1200"/>
                        </a:spcBef>
                        <a:spcAft>
                          <a:spcPts val="1200"/>
                        </a:spcAft>
                      </a:pPr>
                      <a:r>
                        <a:rPr lang="en-AU" sz="2000">
                          <a:effectLst/>
                        </a:rPr>
                        <a:t>1917-2013</a:t>
                      </a:r>
                      <a:endParaRPr lang="en-AU" sz="2000">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c>
                  <a:txBody>
                    <a:bodyPr/>
                    <a:lstStyle/>
                    <a:p>
                      <a:pPr>
                        <a:lnSpc>
                          <a:spcPts val="1440"/>
                        </a:lnSpc>
                        <a:spcBef>
                          <a:spcPts val="1200"/>
                        </a:spcBef>
                        <a:spcAft>
                          <a:spcPts val="1200"/>
                        </a:spcAft>
                      </a:pPr>
                      <a:r>
                        <a:rPr lang="en-AU" sz="2000" dirty="0">
                          <a:effectLst/>
                        </a:rPr>
                        <a:t>"for his work on the </a:t>
                      </a:r>
                      <a:r>
                        <a:rPr lang="en-AU" sz="2000" u="sng" dirty="0">
                          <a:effectLst/>
                          <a:hlinkClick r:id="rId29" tooltip="Stereochemistry"/>
                        </a:rPr>
                        <a:t>stereochemistry</a:t>
                      </a:r>
                      <a:r>
                        <a:rPr lang="en-AU" sz="2000" dirty="0">
                          <a:effectLst/>
                        </a:rPr>
                        <a:t> of </a:t>
                      </a:r>
                      <a:r>
                        <a:rPr lang="en-AU" sz="2000" u="sng" dirty="0">
                          <a:effectLst/>
                          <a:hlinkClick r:id="rId30" tooltip="Enzyme"/>
                        </a:rPr>
                        <a:t>enzyme</a:t>
                      </a:r>
                      <a:r>
                        <a:rPr lang="en-AU" sz="2000" dirty="0">
                          <a:effectLst/>
                        </a:rPr>
                        <a:t>-</a:t>
                      </a:r>
                      <a:r>
                        <a:rPr lang="en-AU" sz="2000" dirty="0" err="1">
                          <a:effectLst/>
                        </a:rPr>
                        <a:t>catalyzed</a:t>
                      </a:r>
                      <a:r>
                        <a:rPr lang="en-AU" sz="2000" dirty="0">
                          <a:effectLst/>
                        </a:rPr>
                        <a:t> reactions" shared with </a:t>
                      </a:r>
                      <a:r>
                        <a:rPr lang="en-AU" sz="2000" u="sng" dirty="0">
                          <a:effectLst/>
                          <a:hlinkClick r:id="rId31" tooltip="Vladimir Prelog"/>
                        </a:rPr>
                        <a:t>Vladimir </a:t>
                      </a:r>
                      <a:r>
                        <a:rPr lang="en-AU" sz="2000" u="sng" dirty="0" smtClean="0">
                          <a:effectLst/>
                          <a:hlinkClick r:id="rId31" tooltip="Vladimir Prelog"/>
                        </a:rPr>
                        <a:t>Prelog</a:t>
                      </a:r>
                      <a:endParaRPr lang="en-A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r>
              <a:tr h="495825">
                <a:tc>
                  <a:txBody>
                    <a:bodyPr/>
                    <a:lstStyle/>
                    <a:p>
                      <a:pPr>
                        <a:lnSpc>
                          <a:spcPts val="1440"/>
                        </a:lnSpc>
                        <a:spcBef>
                          <a:spcPts val="1200"/>
                        </a:spcBef>
                        <a:spcAft>
                          <a:spcPts val="1200"/>
                        </a:spcAft>
                      </a:pPr>
                      <a:r>
                        <a:rPr lang="en-AU" sz="2000">
                          <a:effectLst/>
                        </a:rPr>
                        <a:t>1973</a:t>
                      </a:r>
                      <a:endParaRPr lang="en-AU" sz="2000">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c>
                  <a:txBody>
                    <a:bodyPr/>
                    <a:lstStyle/>
                    <a:p>
                      <a:pPr>
                        <a:lnSpc>
                          <a:spcPts val="1440"/>
                        </a:lnSpc>
                        <a:spcBef>
                          <a:spcPts val="1200"/>
                        </a:spcBef>
                        <a:spcAft>
                          <a:spcPts val="1200"/>
                        </a:spcAft>
                      </a:pPr>
                      <a:r>
                        <a:rPr lang="en-AU" sz="2000" u="sng">
                          <a:effectLst/>
                          <a:hlinkClick r:id="rId32" tooltip="Patrick White"/>
                        </a:rPr>
                        <a:t>Patrick White</a:t>
                      </a:r>
                      <a:endParaRPr lang="en-AU" sz="2000">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c>
                  <a:txBody>
                    <a:bodyPr/>
                    <a:lstStyle/>
                    <a:p>
                      <a:pPr>
                        <a:lnSpc>
                          <a:spcPts val="1440"/>
                        </a:lnSpc>
                        <a:spcBef>
                          <a:spcPts val="1200"/>
                        </a:spcBef>
                        <a:spcAft>
                          <a:spcPts val="1200"/>
                        </a:spcAft>
                      </a:pPr>
                      <a:r>
                        <a:rPr lang="en-AU" sz="2000">
                          <a:effectLst/>
                        </a:rPr>
                        <a:t>Literature</a:t>
                      </a:r>
                      <a:endParaRPr lang="en-AU" sz="2000">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c>
                  <a:txBody>
                    <a:bodyPr/>
                    <a:lstStyle/>
                    <a:p>
                      <a:pPr>
                        <a:lnSpc>
                          <a:spcPts val="1440"/>
                        </a:lnSpc>
                        <a:spcBef>
                          <a:spcPts val="1200"/>
                        </a:spcBef>
                        <a:spcAft>
                          <a:spcPts val="1200"/>
                        </a:spcAft>
                      </a:pPr>
                      <a:r>
                        <a:rPr lang="en-AU" sz="2000">
                          <a:effectLst/>
                        </a:rPr>
                        <a:t>1912-1990</a:t>
                      </a:r>
                      <a:endParaRPr lang="en-AU" sz="2000">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c>
                  <a:txBody>
                    <a:bodyPr/>
                    <a:lstStyle/>
                    <a:p>
                      <a:pPr>
                        <a:lnSpc>
                          <a:spcPts val="1440"/>
                        </a:lnSpc>
                        <a:spcBef>
                          <a:spcPts val="1200"/>
                        </a:spcBef>
                        <a:spcAft>
                          <a:spcPts val="1200"/>
                        </a:spcAft>
                      </a:pPr>
                      <a:r>
                        <a:rPr lang="en-AU" sz="2000" dirty="0">
                          <a:effectLst/>
                        </a:rPr>
                        <a:t>"for an epic and psychological narrative art which has introduced a new continent into literature</a:t>
                      </a:r>
                      <a:r>
                        <a:rPr lang="en-AU" sz="2000" dirty="0" smtClean="0">
                          <a:effectLst/>
                        </a:rPr>
                        <a:t>"</a:t>
                      </a:r>
                      <a:endParaRPr lang="en-A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16790" marR="16790" marT="16790" marB="16790" anchor="ctr"/>
                </a:tc>
              </a:tr>
            </a:tbl>
          </a:graphicData>
        </a:graphic>
      </p:graphicFrame>
    </p:spTree>
    <p:extLst>
      <p:ext uri="{BB962C8B-B14F-4D97-AF65-F5344CB8AC3E}">
        <p14:creationId xmlns:p14="http://schemas.microsoft.com/office/powerpoint/2010/main" val="172190259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0"/>
            <a:ext cx="12192000" cy="7017306"/>
          </a:xfrm>
          <a:prstGeom prst="rect">
            <a:avLst/>
          </a:prstGeom>
          <a:noFill/>
        </p:spPr>
        <p:txBody>
          <a:bodyPr wrap="square" rtlCol="0">
            <a:spAutoFit/>
          </a:bodyPr>
          <a:lstStyle/>
          <a:p>
            <a:r>
              <a:rPr lang="en-AU" sz="2400" dirty="0"/>
              <a:t>Florey was humble about his achievements, describing them in an interview in 1967 as a "terrible amount of luck" that "involved many others." He said, "All we did was to do some experiments and have the luck to hit on a substance with astonishing properties." He was a quiet man, but sure of himself and his direction. He inspired those around him with his scientific enthusiasm, his skill and his total honesty and lack of pretentiousness</a:t>
            </a:r>
            <a:r>
              <a:rPr lang="en-AU" sz="2400" dirty="0" smtClean="0"/>
              <a:t>.</a:t>
            </a:r>
          </a:p>
          <a:p>
            <a:endParaRPr lang="en-AU" sz="2400" dirty="0"/>
          </a:p>
          <a:p>
            <a:r>
              <a:rPr lang="en-AU" sz="2400" dirty="0"/>
              <a:t>Florey was aware of the effect his drug had on population growth. He said in 1967, "I'm now accused of being partly responsible for the population explosion... one of the most devastating things that the world has got to face for the rest of this century." Perhaps to counter this effect, contraception research was a lifelong interest and he was an active advocate for population control</a:t>
            </a:r>
            <a:r>
              <a:rPr lang="en-AU" sz="2400" dirty="0" smtClean="0"/>
              <a:t>.</a:t>
            </a:r>
          </a:p>
          <a:p>
            <a:endParaRPr lang="en-AU" sz="2400" dirty="0"/>
          </a:p>
          <a:p>
            <a:r>
              <a:rPr lang="en-AU" sz="2400" dirty="0" smtClean="0"/>
              <a:t>Florey's </a:t>
            </a:r>
            <a:r>
              <a:rPr lang="en-AU" sz="2400" dirty="0"/>
              <a:t>portrait appeared on the Australian $50 note for many years, and a suburb in the national capital Canberra is named after him. The Howard Florey Institute, located at the University of Melbourne, and the largest lecture theatre in the University of Adelaide's medical school are also named after him</a:t>
            </a:r>
            <a:r>
              <a:rPr lang="en-AU" sz="2400" dirty="0" smtClean="0"/>
              <a:t>.</a:t>
            </a:r>
          </a:p>
          <a:p>
            <a:r>
              <a:rPr lang="en-AU" sz="2400" dirty="0" smtClean="0"/>
              <a:t> </a:t>
            </a:r>
            <a:r>
              <a:rPr lang="en-AU" sz="2400" dirty="0"/>
              <a:t>In 2006, the </a:t>
            </a:r>
            <a:r>
              <a:rPr lang="en-AU" sz="2400" dirty="0" smtClean="0"/>
              <a:t>Federal </a:t>
            </a:r>
            <a:r>
              <a:rPr lang="en-AU" sz="2400" dirty="0"/>
              <a:t>G</a:t>
            </a:r>
            <a:r>
              <a:rPr lang="en-AU" sz="2400" dirty="0" smtClean="0"/>
              <a:t>overnment </a:t>
            </a:r>
            <a:r>
              <a:rPr lang="en-AU" sz="2400" dirty="0"/>
              <a:t>of Australia renamed the Australian Student Prize, given to outstanding high-school leavers, the "Lord Florey Student Prize", in recognition of Florey.</a:t>
            </a:r>
          </a:p>
          <a:p>
            <a:endParaRPr lang="en-AU" dirty="0"/>
          </a:p>
        </p:txBody>
      </p:sp>
    </p:spTree>
    <p:extLst>
      <p:ext uri="{BB962C8B-B14F-4D97-AF65-F5344CB8AC3E}">
        <p14:creationId xmlns:p14="http://schemas.microsoft.com/office/powerpoint/2010/main" val="290830384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Registered trademark of the Nobel Foundation. © ® The Nobel Foundation."/>
          <p:cNvPicPr/>
          <p:nvPr/>
        </p:nvPicPr>
        <p:blipFill>
          <a:blip r:embed="rId2">
            <a:extLst>
              <a:ext uri="{28A0092B-C50C-407E-A947-70E740481C1C}">
                <a14:useLocalDpi xmlns:a14="http://schemas.microsoft.com/office/drawing/2010/main" val="0"/>
              </a:ext>
            </a:extLst>
          </a:blip>
          <a:srcRect/>
          <a:stretch>
            <a:fillRect/>
          </a:stretch>
        </p:blipFill>
        <p:spPr bwMode="auto">
          <a:xfrm>
            <a:off x="556147" y="750682"/>
            <a:ext cx="5629500" cy="5467238"/>
          </a:xfrm>
          <a:prstGeom prst="rect">
            <a:avLst/>
          </a:prstGeom>
          <a:noFill/>
          <a:ln>
            <a:noFill/>
          </a:ln>
        </p:spPr>
      </p:pic>
      <p:sp>
        <p:nvSpPr>
          <p:cNvPr id="3" name="TextBox 2"/>
          <p:cNvSpPr txBox="1"/>
          <p:nvPr/>
        </p:nvSpPr>
        <p:spPr>
          <a:xfrm>
            <a:off x="7046261" y="566016"/>
            <a:ext cx="4980788" cy="1200329"/>
          </a:xfrm>
          <a:prstGeom prst="rect">
            <a:avLst/>
          </a:prstGeom>
          <a:noFill/>
        </p:spPr>
        <p:txBody>
          <a:bodyPr wrap="square" rtlCol="0">
            <a:spAutoFit/>
          </a:bodyPr>
          <a:lstStyle/>
          <a:p>
            <a:r>
              <a:rPr lang="en-AU" sz="3600" b="1" dirty="0">
                <a:solidFill>
                  <a:srgbClr val="0070C0"/>
                </a:solidFill>
              </a:rPr>
              <a:t>The Nobel Medal for Physiology or Medicine</a:t>
            </a:r>
          </a:p>
        </p:txBody>
      </p:sp>
      <p:sp>
        <p:nvSpPr>
          <p:cNvPr id="4" name="TextBox 3"/>
          <p:cNvSpPr txBox="1"/>
          <p:nvPr/>
        </p:nvSpPr>
        <p:spPr>
          <a:xfrm>
            <a:off x="6626711" y="1893347"/>
            <a:ext cx="5400337" cy="5447645"/>
          </a:xfrm>
          <a:prstGeom prst="rect">
            <a:avLst/>
          </a:prstGeom>
          <a:noFill/>
        </p:spPr>
        <p:txBody>
          <a:bodyPr wrap="square" rtlCol="0">
            <a:spAutoFit/>
          </a:bodyPr>
          <a:lstStyle/>
          <a:p>
            <a:r>
              <a:rPr lang="en-AU" sz="2400" b="1" dirty="0" smtClean="0"/>
              <a:t>Designed </a:t>
            </a:r>
            <a:r>
              <a:rPr lang="en-AU" sz="2400" b="1" dirty="0"/>
              <a:t>by Erik Lindberg t</a:t>
            </a:r>
            <a:r>
              <a:rPr lang="en-AU" sz="2400" b="1" dirty="0" smtClean="0"/>
              <a:t>he </a:t>
            </a:r>
            <a:r>
              <a:rPr lang="en-AU" sz="2400" b="1" dirty="0"/>
              <a:t>medal </a:t>
            </a:r>
            <a:r>
              <a:rPr lang="en-AU" sz="2400" b="1" dirty="0" smtClean="0"/>
              <a:t>represents </a:t>
            </a:r>
            <a:r>
              <a:rPr lang="en-AU" sz="2400" b="1" dirty="0"/>
              <a:t>the Genius of Medicine holding an open book in her lap, </a:t>
            </a:r>
            <a:r>
              <a:rPr lang="en-AU" sz="2400" b="1" dirty="0" smtClean="0"/>
              <a:t>&amp; collecting </a:t>
            </a:r>
            <a:r>
              <a:rPr lang="en-AU" sz="2400" b="1" dirty="0"/>
              <a:t>the water pouring out from a rock in order to quench a sick girl's thirst.</a:t>
            </a:r>
          </a:p>
          <a:p>
            <a:r>
              <a:rPr lang="en-AU" sz="2400" dirty="0"/>
              <a:t> </a:t>
            </a:r>
          </a:p>
          <a:p>
            <a:r>
              <a:rPr lang="en-AU" sz="2400" dirty="0"/>
              <a:t>The </a:t>
            </a:r>
            <a:r>
              <a:rPr lang="en-AU" sz="2400" dirty="0" smtClean="0"/>
              <a:t>inscription</a:t>
            </a:r>
            <a:r>
              <a:rPr lang="en-AU" sz="2400" dirty="0"/>
              <a:t> </a:t>
            </a:r>
            <a:r>
              <a:rPr lang="en-AU" sz="2400" dirty="0" smtClean="0"/>
              <a:t>loosely </a:t>
            </a:r>
            <a:r>
              <a:rPr lang="en-AU" sz="2400" dirty="0"/>
              <a:t>translated </a:t>
            </a:r>
            <a:r>
              <a:rPr lang="en-AU" sz="2400" dirty="0" smtClean="0"/>
              <a:t>means </a:t>
            </a:r>
          </a:p>
          <a:p>
            <a:r>
              <a:rPr lang="en-AU" sz="2400" dirty="0" smtClean="0"/>
              <a:t>"And </a:t>
            </a:r>
            <a:r>
              <a:rPr lang="en-AU" sz="2400" dirty="0"/>
              <a:t>they who bettered life on earth by their newly found mastery."</a:t>
            </a:r>
            <a:br>
              <a:rPr lang="en-AU" sz="2400" dirty="0"/>
            </a:br>
            <a:r>
              <a:rPr lang="en-AU" sz="2400" dirty="0"/>
              <a:t/>
            </a:r>
            <a:br>
              <a:rPr lang="en-AU" sz="2400" dirty="0"/>
            </a:br>
            <a:r>
              <a:rPr lang="en-AU" sz="2400" dirty="0"/>
              <a:t/>
            </a:r>
            <a:br>
              <a:rPr lang="en-AU" sz="2400" dirty="0"/>
            </a:br>
            <a:r>
              <a:rPr lang="en-AU" sz="2400" dirty="0"/>
              <a:t>The words are taken from </a:t>
            </a:r>
            <a:r>
              <a:rPr lang="en-AU" sz="2400" dirty="0" err="1"/>
              <a:t>Vergilius</a:t>
            </a:r>
            <a:r>
              <a:rPr lang="en-AU" sz="2400" dirty="0"/>
              <a:t> Aeneid, the 6th song, verse 663;</a:t>
            </a:r>
            <a:r>
              <a:rPr lang="en-AU" dirty="0"/>
              <a:t/>
            </a:r>
            <a:br>
              <a:rPr lang="en-AU" dirty="0"/>
            </a:br>
            <a:r>
              <a:rPr lang="en-AU" dirty="0"/>
              <a:t/>
            </a:r>
            <a:br>
              <a:rPr lang="en-AU" dirty="0"/>
            </a:br>
            <a:endParaRPr lang="en-AU" dirty="0"/>
          </a:p>
        </p:txBody>
      </p:sp>
    </p:spTree>
    <p:extLst>
      <p:ext uri="{BB962C8B-B14F-4D97-AF65-F5344CB8AC3E}">
        <p14:creationId xmlns:p14="http://schemas.microsoft.com/office/powerpoint/2010/main" val="12242951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a:solidFill>
                  <a:srgbClr val="7030A0"/>
                </a:solidFill>
              </a:rPr>
              <a:t>References</a:t>
            </a:r>
            <a:br>
              <a:rPr lang="en-AU" dirty="0">
                <a:solidFill>
                  <a:srgbClr val="7030A0"/>
                </a:solidFill>
              </a:rPr>
            </a:br>
            <a:endParaRPr lang="en-AU" dirty="0"/>
          </a:p>
        </p:txBody>
      </p:sp>
      <p:sp>
        <p:nvSpPr>
          <p:cNvPr id="3" name="Content Placeholder 2"/>
          <p:cNvSpPr>
            <a:spLocks noGrp="1"/>
          </p:cNvSpPr>
          <p:nvPr>
            <p:ph idx="1"/>
          </p:nvPr>
        </p:nvSpPr>
        <p:spPr>
          <a:xfrm>
            <a:off x="591671" y="1333948"/>
            <a:ext cx="11166437" cy="5303520"/>
          </a:xfrm>
        </p:spPr>
        <p:txBody>
          <a:bodyPr>
            <a:normAutofit/>
          </a:bodyPr>
          <a:lstStyle/>
          <a:p>
            <a:r>
              <a:rPr lang="en-AU" dirty="0" err="1"/>
              <a:t>Fenner</a:t>
            </a:r>
            <a:r>
              <a:rPr lang="en-AU" dirty="0"/>
              <a:t>, Frank, Florey, Howard Walter (1898–1968), Australian Dictionary of Biography, </a:t>
            </a:r>
            <a:r>
              <a:rPr lang="en-AU" b="1" dirty="0">
                <a:hlinkClick r:id="rId2"/>
              </a:rPr>
              <a:t>http://</a:t>
            </a:r>
            <a:r>
              <a:rPr lang="en-AU" b="1" dirty="0" smtClean="0">
                <a:hlinkClick r:id="rId2"/>
              </a:rPr>
              <a:t>adb.anu.edu.au/biography/florey-howard-walter-10206</a:t>
            </a:r>
            <a:endParaRPr lang="en-AU" b="1" dirty="0" smtClean="0"/>
          </a:p>
          <a:p>
            <a:r>
              <a:rPr lang="en-AU" dirty="0" smtClean="0"/>
              <a:t>Lax, Eric, The Mould in Dr Florey’s Coat: the Remarkable True Story of the Penicillin Miracle, Little Brown, London, 2004</a:t>
            </a:r>
            <a:endParaRPr lang="en-AU" dirty="0"/>
          </a:p>
          <a:p>
            <a:r>
              <a:rPr lang="en-AU" dirty="0" err="1" smtClean="0"/>
              <a:t>Torok</a:t>
            </a:r>
            <a:r>
              <a:rPr lang="en-AU" dirty="0" smtClean="0"/>
              <a:t>, Dr Simon, Howard Florey The Story: Maker of the </a:t>
            </a:r>
            <a:r>
              <a:rPr lang="en-AU" dirty="0"/>
              <a:t>Miracle Mould, </a:t>
            </a:r>
            <a:r>
              <a:rPr lang="en-AU" dirty="0">
                <a:hlinkClick r:id="rId3"/>
              </a:rPr>
              <a:t>http://</a:t>
            </a:r>
            <a:r>
              <a:rPr lang="en-AU" dirty="0" smtClean="0">
                <a:hlinkClick r:id="rId3"/>
              </a:rPr>
              <a:t>www.abc.net.au/science/slab/florey/story.htm</a:t>
            </a:r>
            <a:endParaRPr lang="en-AU" dirty="0" smtClean="0"/>
          </a:p>
          <a:p>
            <a:r>
              <a:rPr lang="en-AU" dirty="0" smtClean="0"/>
              <a:t>The Advertiser, Authority on Penicillin: Sir H Florey in New Guinea, Aug 25, 1944 p5.</a:t>
            </a:r>
          </a:p>
          <a:p>
            <a:r>
              <a:rPr lang="en-AU" dirty="0" smtClean="0"/>
              <a:t>The Advertiser, Lord Florey: Story of Historic Research. Feb 23, 1968 p2.</a:t>
            </a:r>
          </a:p>
          <a:p>
            <a:endParaRPr lang="en-AU" dirty="0" smtClean="0"/>
          </a:p>
          <a:p>
            <a:endParaRPr lang="en-AU" b="1" dirty="0"/>
          </a:p>
          <a:p>
            <a:endParaRPr lang="en-AU" dirty="0"/>
          </a:p>
        </p:txBody>
      </p:sp>
    </p:spTree>
    <p:extLst>
      <p:ext uri="{BB962C8B-B14F-4D97-AF65-F5344CB8AC3E}">
        <p14:creationId xmlns:p14="http://schemas.microsoft.com/office/powerpoint/2010/main" val="1478064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548640"/>
            <a:ext cx="5647764" cy="1107996"/>
          </a:xfrm>
          <a:prstGeom prst="rect">
            <a:avLst/>
          </a:prstGeom>
          <a:noFill/>
        </p:spPr>
        <p:txBody>
          <a:bodyPr wrap="square" rtlCol="0">
            <a:spAutoFit/>
          </a:bodyPr>
          <a:lstStyle/>
          <a:p>
            <a:r>
              <a:rPr lang="en-AU" sz="4800" dirty="0" smtClean="0">
                <a:solidFill>
                  <a:schemeClr val="accent2">
                    <a:lumMod val="75000"/>
                  </a:schemeClr>
                </a:solidFill>
              </a:rPr>
              <a:t>Dr J. </a:t>
            </a:r>
            <a:r>
              <a:rPr lang="en-AU" sz="4800" dirty="0">
                <a:solidFill>
                  <a:schemeClr val="accent2">
                    <a:lumMod val="75000"/>
                  </a:schemeClr>
                </a:solidFill>
              </a:rPr>
              <a:t>Robin </a:t>
            </a:r>
            <a:r>
              <a:rPr lang="en-AU" sz="4800" dirty="0" smtClean="0">
                <a:solidFill>
                  <a:schemeClr val="accent2">
                    <a:lumMod val="75000"/>
                  </a:schemeClr>
                </a:solidFill>
              </a:rPr>
              <a:t>Warren AC</a:t>
            </a:r>
            <a:endParaRPr lang="en-AU" sz="4800" dirty="0">
              <a:solidFill>
                <a:schemeClr val="accent2">
                  <a:lumMod val="75000"/>
                </a:schemeClr>
              </a:solidFill>
            </a:endParaRPr>
          </a:p>
          <a:p>
            <a:r>
              <a:rPr lang="en-AU" b="1" dirty="0" smtClean="0"/>
              <a:t>Born:</a:t>
            </a:r>
            <a:r>
              <a:rPr lang="en-AU" b="1" dirty="0"/>
              <a:t> 11 </a:t>
            </a:r>
            <a:r>
              <a:rPr lang="en-AU" b="1" dirty="0" smtClean="0"/>
              <a:t>June 1937, Nth Adelaide,</a:t>
            </a:r>
            <a:r>
              <a:rPr lang="en-AU" b="1" dirty="0"/>
              <a:t> </a:t>
            </a:r>
            <a:r>
              <a:rPr lang="en-AU" b="1" dirty="0" err="1" smtClean="0"/>
              <a:t>Sth</a:t>
            </a:r>
            <a:r>
              <a:rPr lang="en-AU" b="1" dirty="0" smtClean="0"/>
              <a:t> Australia </a:t>
            </a:r>
            <a:endParaRPr lang="en-AU" b="1" dirty="0"/>
          </a:p>
        </p:txBody>
      </p:sp>
      <p:sp>
        <p:nvSpPr>
          <p:cNvPr id="3" name="TextBox 2"/>
          <p:cNvSpPr txBox="1"/>
          <p:nvPr/>
        </p:nvSpPr>
        <p:spPr>
          <a:xfrm>
            <a:off x="6024282" y="548640"/>
            <a:ext cx="6002767" cy="1107996"/>
          </a:xfrm>
          <a:prstGeom prst="rect">
            <a:avLst/>
          </a:prstGeom>
          <a:noFill/>
        </p:spPr>
        <p:txBody>
          <a:bodyPr wrap="square" rtlCol="0">
            <a:spAutoFit/>
          </a:bodyPr>
          <a:lstStyle/>
          <a:p>
            <a:pPr fontAlgn="base"/>
            <a:r>
              <a:rPr lang="en-AU" sz="4800" dirty="0">
                <a:solidFill>
                  <a:schemeClr val="accent2">
                    <a:lumMod val="75000"/>
                  </a:schemeClr>
                </a:solidFill>
              </a:rPr>
              <a:t>Prof Barry Marshall AC</a:t>
            </a:r>
            <a:endParaRPr lang="en-AU" sz="4800" b="1" dirty="0">
              <a:solidFill>
                <a:schemeClr val="accent2">
                  <a:lumMod val="75000"/>
                </a:schemeClr>
              </a:solidFill>
            </a:endParaRPr>
          </a:p>
          <a:p>
            <a:pPr fontAlgn="base"/>
            <a:r>
              <a:rPr lang="en-AU" b="1" dirty="0"/>
              <a:t>Born: 1951, Kalgoorlie, Western Australia</a:t>
            </a:r>
            <a:endParaRPr lang="en-AU" dirty="0"/>
          </a:p>
        </p:txBody>
      </p:sp>
      <p:sp>
        <p:nvSpPr>
          <p:cNvPr id="4" name="TextBox 3"/>
          <p:cNvSpPr txBox="1"/>
          <p:nvPr/>
        </p:nvSpPr>
        <p:spPr>
          <a:xfrm>
            <a:off x="2958353" y="1861074"/>
            <a:ext cx="6024282" cy="646331"/>
          </a:xfrm>
          <a:prstGeom prst="rect">
            <a:avLst/>
          </a:prstGeom>
          <a:noFill/>
        </p:spPr>
        <p:txBody>
          <a:bodyPr wrap="square" rtlCol="0">
            <a:spAutoFit/>
          </a:bodyPr>
          <a:lstStyle/>
          <a:p>
            <a:r>
              <a:rPr lang="en-AU" sz="3600" dirty="0">
                <a:solidFill>
                  <a:srgbClr val="C00000"/>
                </a:solidFill>
              </a:rPr>
              <a:t>Physiology or Medicine 2005</a:t>
            </a:r>
          </a:p>
        </p:txBody>
      </p:sp>
      <p:pic>
        <p:nvPicPr>
          <p:cNvPr id="5" name="Picture 4" descr="http://www.science.org.au/scientists/images/rw10.jpg"/>
          <p:cNvPicPr/>
          <p:nvPr/>
        </p:nvPicPr>
        <p:blipFill>
          <a:blip r:embed="rId2">
            <a:extLst>
              <a:ext uri="{28A0092B-C50C-407E-A947-70E740481C1C}">
                <a14:useLocalDpi xmlns:a14="http://schemas.microsoft.com/office/drawing/2010/main" val="0"/>
              </a:ext>
            </a:extLst>
          </a:blip>
          <a:srcRect/>
          <a:stretch>
            <a:fillRect/>
          </a:stretch>
        </p:blipFill>
        <p:spPr bwMode="auto">
          <a:xfrm>
            <a:off x="3630650" y="2507405"/>
            <a:ext cx="4679688" cy="4065475"/>
          </a:xfrm>
          <a:prstGeom prst="rect">
            <a:avLst/>
          </a:prstGeom>
          <a:noFill/>
          <a:ln>
            <a:noFill/>
          </a:ln>
        </p:spPr>
      </p:pic>
      <p:cxnSp>
        <p:nvCxnSpPr>
          <p:cNvPr id="7" name="Straight Arrow Connector 6"/>
          <p:cNvCxnSpPr/>
          <p:nvPr/>
        </p:nvCxnSpPr>
        <p:spPr>
          <a:xfrm flipH="1">
            <a:off x="5131398" y="1656636"/>
            <a:ext cx="1613647" cy="12371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stCxn id="2" idx="2"/>
          </p:cNvCxnSpPr>
          <p:nvPr/>
        </p:nvCxnSpPr>
        <p:spPr>
          <a:xfrm>
            <a:off x="2823882" y="1656636"/>
            <a:ext cx="3695252" cy="11080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412605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ttp://www.nobelprize.org/nobel_prizes/medicine/laureates/2005/warren.jpg"/>
          <p:cNvPicPr/>
          <p:nvPr/>
        </p:nvPicPr>
        <p:blipFill>
          <a:blip r:embed="rId2">
            <a:extLst>
              <a:ext uri="{28A0092B-C50C-407E-A947-70E740481C1C}">
                <a14:useLocalDpi xmlns:a14="http://schemas.microsoft.com/office/drawing/2010/main" val="0"/>
              </a:ext>
            </a:extLst>
          </a:blip>
          <a:srcRect/>
          <a:stretch>
            <a:fillRect/>
          </a:stretch>
        </p:blipFill>
        <p:spPr bwMode="auto">
          <a:xfrm>
            <a:off x="375956" y="878877"/>
            <a:ext cx="3819525" cy="5242223"/>
          </a:xfrm>
          <a:prstGeom prst="rect">
            <a:avLst/>
          </a:prstGeom>
          <a:noFill/>
          <a:ln>
            <a:noFill/>
          </a:ln>
        </p:spPr>
      </p:pic>
      <p:sp>
        <p:nvSpPr>
          <p:cNvPr id="3" name="TextBox 2"/>
          <p:cNvSpPr txBox="1"/>
          <p:nvPr/>
        </p:nvSpPr>
        <p:spPr>
          <a:xfrm>
            <a:off x="4351468" y="172121"/>
            <a:ext cx="7697097" cy="6463308"/>
          </a:xfrm>
          <a:prstGeom prst="rect">
            <a:avLst/>
          </a:prstGeom>
          <a:noFill/>
        </p:spPr>
        <p:txBody>
          <a:bodyPr wrap="square" rtlCol="0">
            <a:spAutoFit/>
          </a:bodyPr>
          <a:lstStyle/>
          <a:p>
            <a:r>
              <a:rPr lang="en-AU" dirty="0"/>
              <a:t>I was born on the 11th of June </a:t>
            </a:r>
            <a:r>
              <a:rPr lang="en-AU" dirty="0" smtClean="0"/>
              <a:t>1937, the </a:t>
            </a:r>
            <a:r>
              <a:rPr lang="en-AU" dirty="0"/>
              <a:t>first </a:t>
            </a:r>
            <a:r>
              <a:rPr lang="en-AU" dirty="0" smtClean="0"/>
              <a:t>child of 3 sons </a:t>
            </a:r>
            <a:r>
              <a:rPr lang="en-AU" dirty="0"/>
              <a:t>of middle-class parents. I am a fifth generation South Australian. </a:t>
            </a:r>
            <a:endParaRPr lang="en-AU" dirty="0" smtClean="0"/>
          </a:p>
          <a:p>
            <a:r>
              <a:rPr lang="en-AU" dirty="0" smtClean="0"/>
              <a:t>The </a:t>
            </a:r>
            <a:r>
              <a:rPr lang="en-AU" dirty="0"/>
              <a:t>Warrens migrated from Aberdeen in 1840. Their eldest son, my great grandfather John Campbell Warren, was a member of the local government, Captain of the Light Cavalry, and patriarch of a family of 16 children. He owned a large estate in the Adelaide Hills. At the turn of the century, he sent his sons to outback South Australia (Anna Creek) and Western Australia (Katanning) to open up huge areas for cattle and wheat. My father, Roger Warren, studied viticulture and became one of Australia's leading winemakers.</a:t>
            </a:r>
          </a:p>
          <a:p>
            <a:r>
              <a:rPr lang="en-AU" dirty="0"/>
              <a:t>My mother's ancestors migrated from England to Adelaide with the first settlers in 1836–7. My grandfather, Sydney </a:t>
            </a:r>
            <a:r>
              <a:rPr lang="en-AU" dirty="0" err="1"/>
              <a:t>Verco</a:t>
            </a:r>
            <a:r>
              <a:rPr lang="en-AU" dirty="0"/>
              <a:t>, belonged to a dynasty of doctors. The </a:t>
            </a:r>
            <a:r>
              <a:rPr lang="en-AU" dirty="0" err="1"/>
              <a:t>Verco</a:t>
            </a:r>
            <a:r>
              <a:rPr lang="en-AU" dirty="0"/>
              <a:t> family still make up many of Adelaide's doctors. He died young, leaving my grandmother, Alice, with no income and four children to feed and educate. Somehow with the help of the extended family, she managed to send all the children to private schools. She scratched and saved to get enough money to send her son, Luke, through medical school. My mother, Helen, had desperately wanted to be a doctor, but could not be similarly financially supported. She eventually trained as a nurse instead. I cannot remember my mother ever pressuring me to study medicine, but somehow this always seemed to be my aim. We were all very proud of my uncle Luke </a:t>
            </a:r>
            <a:r>
              <a:rPr lang="en-AU" dirty="0" err="1"/>
              <a:t>Verco</a:t>
            </a:r>
            <a:r>
              <a:rPr lang="en-AU" dirty="0"/>
              <a:t>, who was a captain in the Army Medical Corps during the Second World War. I still have clear memories of him in his uniform. After the war, he became a country general practitioner, and my favourite uncle.</a:t>
            </a:r>
          </a:p>
        </p:txBody>
      </p:sp>
      <p:sp>
        <p:nvSpPr>
          <p:cNvPr id="4" name="TextBox 3"/>
          <p:cNvSpPr txBox="1"/>
          <p:nvPr/>
        </p:nvSpPr>
        <p:spPr>
          <a:xfrm>
            <a:off x="570155" y="6271709"/>
            <a:ext cx="3781313" cy="584775"/>
          </a:xfrm>
          <a:prstGeom prst="rect">
            <a:avLst/>
          </a:prstGeom>
          <a:noFill/>
        </p:spPr>
        <p:txBody>
          <a:bodyPr wrap="square" rtlCol="0">
            <a:spAutoFit/>
          </a:bodyPr>
          <a:lstStyle/>
          <a:p>
            <a:r>
              <a:rPr lang="en-AU" sz="3200" dirty="0" smtClean="0">
                <a:solidFill>
                  <a:srgbClr val="FF0000"/>
                </a:solidFill>
              </a:rPr>
              <a:t>John Robin Warren</a:t>
            </a:r>
            <a:endParaRPr lang="en-AU" sz="3200" dirty="0">
              <a:solidFill>
                <a:srgbClr val="FF0000"/>
              </a:solidFill>
            </a:endParaRPr>
          </a:p>
        </p:txBody>
      </p:sp>
    </p:spTree>
    <p:extLst>
      <p:ext uri="{BB962C8B-B14F-4D97-AF65-F5344CB8AC3E}">
        <p14:creationId xmlns:p14="http://schemas.microsoft.com/office/powerpoint/2010/main" val="44326340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485939" y="172122"/>
            <a:ext cx="7562626" cy="6801862"/>
          </a:xfrm>
          <a:prstGeom prst="rect">
            <a:avLst/>
          </a:prstGeom>
          <a:noFill/>
        </p:spPr>
        <p:txBody>
          <a:bodyPr wrap="square" rtlCol="0">
            <a:spAutoFit/>
          </a:bodyPr>
          <a:lstStyle/>
          <a:p>
            <a:r>
              <a:rPr lang="en-AU" sz="2000" dirty="0" smtClean="0"/>
              <a:t>When </a:t>
            </a:r>
            <a:r>
              <a:rPr lang="en-AU" sz="2000" dirty="0"/>
              <a:t>I was born, we lived at the seaside suburb of Brighton, which I only remember from photographs taken by my father. In 1939, we moved to my grandmother's old home in </a:t>
            </a:r>
            <a:r>
              <a:rPr lang="en-AU" sz="2000" dirty="0" smtClean="0"/>
              <a:t>Unley</a:t>
            </a:r>
            <a:r>
              <a:rPr lang="en-AU" sz="2000" dirty="0" smtClean="0"/>
              <a:t>. During </a:t>
            </a:r>
            <a:r>
              <a:rPr lang="en-AU" sz="2000" dirty="0"/>
              <a:t>and after the war, I attended the local public primary </a:t>
            </a:r>
            <a:r>
              <a:rPr lang="en-AU" sz="2000" dirty="0" smtClean="0"/>
              <a:t>school: </a:t>
            </a:r>
            <a:r>
              <a:rPr lang="en-AU" sz="2000" dirty="0"/>
              <a:t>Westbourne </a:t>
            </a:r>
            <a:r>
              <a:rPr lang="en-AU" sz="2000" dirty="0" smtClean="0"/>
              <a:t>Park. </a:t>
            </a:r>
            <a:endParaRPr lang="en-AU" sz="2000" dirty="0" smtClean="0"/>
          </a:p>
          <a:p>
            <a:endParaRPr lang="en-AU" sz="2000" dirty="0" smtClean="0"/>
          </a:p>
          <a:p>
            <a:r>
              <a:rPr lang="en-AU" sz="2000" dirty="0"/>
              <a:t>I was never good at sports at school, although I enjoyed a game of cricket (played at a pretty low level), but I did become more adventurous with my bicycle and camera, touring around the Adelaide Hills and taking landscape photographs. I was a bit of a loner, riding on my own and doing whatever I wanted, not having to worry about how fast or slow companions were. This did somewhat hinder my social skills, but no doubt made my eventual profession in pathology much easier</a:t>
            </a:r>
            <a:r>
              <a:rPr lang="en-AU" sz="2000" dirty="0" smtClean="0"/>
              <a:t>.</a:t>
            </a:r>
          </a:p>
          <a:p>
            <a:endParaRPr lang="en-AU" sz="2000" dirty="0"/>
          </a:p>
          <a:p>
            <a:r>
              <a:rPr lang="en-AU" sz="2000" dirty="0"/>
              <a:t>As I entered my teenage years, I began my secondary education. This was at </a:t>
            </a:r>
            <a:r>
              <a:rPr lang="en-AU" sz="2000" dirty="0" smtClean="0"/>
              <a:t>St </a:t>
            </a:r>
            <a:r>
              <a:rPr lang="en-AU" sz="2000" dirty="0"/>
              <a:t>Peter's College, the same school Lord Florey attended. At least two previous generations of Warrens went there. I found my father's name carved into a desk and dated 1917.  </a:t>
            </a:r>
            <a:r>
              <a:rPr lang="en-AU" sz="2000" dirty="0" smtClean="0"/>
              <a:t>I </a:t>
            </a:r>
            <a:r>
              <a:rPr lang="en-AU" sz="2000" dirty="0"/>
              <a:t>matriculated from the school in 1954, gaining a Commonwealth scholarship. </a:t>
            </a:r>
            <a:endParaRPr lang="en-AU" sz="2000" dirty="0" smtClean="0"/>
          </a:p>
          <a:p>
            <a:endParaRPr lang="en-AU" sz="2000" dirty="0" smtClean="0"/>
          </a:p>
          <a:p>
            <a:endParaRPr lang="en-AU" sz="2000" dirty="0"/>
          </a:p>
        </p:txBody>
      </p:sp>
      <p:pic>
        <p:nvPicPr>
          <p:cNvPr id="3" name="Picture 2" descr="http://www.science.org.au/scientists/images/rw8.jpg"/>
          <p:cNvPicPr/>
          <p:nvPr/>
        </p:nvPicPr>
        <p:blipFill>
          <a:blip r:embed="rId2">
            <a:extLst>
              <a:ext uri="{28A0092B-C50C-407E-A947-70E740481C1C}">
                <a14:useLocalDpi xmlns:a14="http://schemas.microsoft.com/office/drawing/2010/main" val="0"/>
              </a:ext>
            </a:extLst>
          </a:blip>
          <a:srcRect/>
          <a:stretch>
            <a:fillRect/>
          </a:stretch>
        </p:blipFill>
        <p:spPr bwMode="auto">
          <a:xfrm>
            <a:off x="641368" y="172122"/>
            <a:ext cx="3618660" cy="6089501"/>
          </a:xfrm>
          <a:prstGeom prst="rect">
            <a:avLst/>
          </a:prstGeom>
          <a:noFill/>
          <a:ln>
            <a:noFill/>
          </a:ln>
        </p:spPr>
      </p:pic>
      <p:sp>
        <p:nvSpPr>
          <p:cNvPr id="4" name="TextBox 3"/>
          <p:cNvSpPr txBox="1"/>
          <p:nvPr/>
        </p:nvSpPr>
        <p:spPr>
          <a:xfrm>
            <a:off x="1925619" y="6347013"/>
            <a:ext cx="1914861" cy="369332"/>
          </a:xfrm>
          <a:prstGeom prst="rect">
            <a:avLst/>
          </a:prstGeom>
          <a:noFill/>
        </p:spPr>
        <p:txBody>
          <a:bodyPr wrap="square" rtlCol="0">
            <a:spAutoFit/>
          </a:bodyPr>
          <a:lstStyle/>
          <a:p>
            <a:r>
              <a:rPr lang="en-AU" dirty="0" smtClean="0">
                <a:solidFill>
                  <a:schemeClr val="accent6">
                    <a:lumMod val="75000"/>
                  </a:schemeClr>
                </a:solidFill>
              </a:rPr>
              <a:t>Aged 4</a:t>
            </a:r>
            <a:endParaRPr lang="en-AU" dirty="0">
              <a:solidFill>
                <a:schemeClr val="accent6">
                  <a:lumMod val="75000"/>
                </a:schemeClr>
              </a:solidFill>
            </a:endParaRPr>
          </a:p>
        </p:txBody>
      </p:sp>
    </p:spTree>
    <p:extLst>
      <p:ext uri="{BB962C8B-B14F-4D97-AF65-F5344CB8AC3E}">
        <p14:creationId xmlns:p14="http://schemas.microsoft.com/office/powerpoint/2010/main" val="251794103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1365" y="172122"/>
            <a:ext cx="11833411" cy="6463308"/>
          </a:xfrm>
          <a:prstGeom prst="rect">
            <a:avLst/>
          </a:prstGeom>
          <a:noFill/>
        </p:spPr>
        <p:txBody>
          <a:bodyPr wrap="square" rtlCol="0">
            <a:spAutoFit/>
          </a:bodyPr>
          <a:lstStyle/>
          <a:p>
            <a:r>
              <a:rPr lang="en-AU" dirty="0" smtClean="0"/>
              <a:t>During my </a:t>
            </a:r>
            <a:r>
              <a:rPr lang="en-AU" dirty="0"/>
              <a:t>matriculation year, an event occurred that was to mark most of my life. One morning, my mother found me unconscious on the back lawn. I recovered without apparent ill-effect, but some time later it recurred. I was soon diagnosed as suffering grand mal epilepsy. I was placed on phenobarbital, and then a variety of other drugs to try and control the seizures, but control remained imperfect. I was unable to obtain a driving licence, a major event for young people at that age. There were apparently numerous comments to my mother at the time from people, both professional, friends and relatives, who should have known better. Many apparently suggested keeping me at home, no university, definitely no medical school, and so on. Thank goodness, none of this filtered through to me at the </a:t>
            </a:r>
            <a:r>
              <a:rPr lang="en-AU" dirty="0" smtClean="0"/>
              <a:t>time. </a:t>
            </a:r>
            <a:r>
              <a:rPr lang="en-AU" dirty="0"/>
              <a:t>Mother had enough sense to give me a free rein to do what I liked, and none of this was ever mentioned. It was only years later that I came to appreciate just how much my mother had gone through to support my independence and personal maturation. My cycling in the hills continued, never interrupted by epileptic attacks or by admonitions that it was 'too dangerous.' Apparently, mother was worried sick, but she never said a word about it</a:t>
            </a:r>
            <a:r>
              <a:rPr lang="en-AU" dirty="0" smtClean="0"/>
              <a:t>.</a:t>
            </a:r>
          </a:p>
          <a:p>
            <a:endParaRPr lang="en-AU" dirty="0" smtClean="0"/>
          </a:p>
          <a:p>
            <a:r>
              <a:rPr lang="en-AU" dirty="0"/>
              <a:t>I obtained entry to the medical school of the Adelaide University in 1955, </a:t>
            </a:r>
            <a:r>
              <a:rPr lang="en-AU" dirty="0" smtClean="0"/>
              <a:t>Medicine </a:t>
            </a:r>
            <a:r>
              <a:rPr lang="en-AU" dirty="0"/>
              <a:t>began in earnest with the preclinical years two and three. I was at the medical school almost full-time. </a:t>
            </a:r>
            <a:r>
              <a:rPr lang="en-AU" dirty="0" smtClean="0"/>
              <a:t>Most </a:t>
            </a:r>
            <a:r>
              <a:rPr lang="en-AU" dirty="0"/>
              <a:t>of our time was spent in the anatomy department dissecting a cadaver or learning bone and joint structure and attachments, then the inner organs and the brain. I have never regretted the chance to learn anatomy (and, in later years, pathology) in such </a:t>
            </a:r>
            <a:r>
              <a:rPr lang="en-AU" dirty="0" smtClean="0"/>
              <a:t>detail. The </a:t>
            </a:r>
            <a:r>
              <a:rPr lang="en-AU" dirty="0"/>
              <a:t>next adventure began with the clinical years four, five and six. In those days, the Royal Adelaide Hospital was the only general teaching hospital in South Australia. In both its scattered buildings and in its function, it was like a living museum. Some of the best wards were “temporary” buildings erected for World War I. One was named </a:t>
            </a:r>
            <a:r>
              <a:rPr lang="en-AU" dirty="0" err="1"/>
              <a:t>Verco</a:t>
            </a:r>
            <a:r>
              <a:rPr lang="en-AU" dirty="0"/>
              <a:t> Ward, after one of my mother's uncles. Some of the more Victorian wards were like an old English moving picture; a huge barn-like structure, with beds along each wall and Sister at the high table at one end. Nobody argued with Sister, especially not the students, who were assigned patients to study and follow-up and were treated as the bottom of the social ladder (by everyone but the nurses – who wanted future doctors to marry – and the patients, who generally seemed to appreciate our attention). </a:t>
            </a:r>
          </a:p>
        </p:txBody>
      </p:sp>
    </p:spTree>
    <p:extLst>
      <p:ext uri="{BB962C8B-B14F-4D97-AF65-F5344CB8AC3E}">
        <p14:creationId xmlns:p14="http://schemas.microsoft.com/office/powerpoint/2010/main" val="339600721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442907" y="290456"/>
            <a:ext cx="7605657" cy="5909310"/>
          </a:xfrm>
          <a:prstGeom prst="rect">
            <a:avLst/>
          </a:prstGeom>
          <a:noFill/>
        </p:spPr>
        <p:txBody>
          <a:bodyPr wrap="square" rtlCol="0">
            <a:spAutoFit/>
          </a:bodyPr>
          <a:lstStyle/>
          <a:p>
            <a:r>
              <a:rPr lang="en-AU" sz="2000" dirty="0"/>
              <a:t>After medical school, life became very busy. We were called 'Junior Resident Medical </a:t>
            </a:r>
            <a:r>
              <a:rPr lang="en-AU" sz="2000" dirty="0" smtClean="0"/>
              <a:t>Officers, &amp; worked about </a:t>
            </a:r>
            <a:r>
              <a:rPr lang="en-AU" sz="2000" dirty="0"/>
              <a:t>100 to 120 hours per week </a:t>
            </a:r>
            <a:r>
              <a:rPr lang="en-AU" sz="2000" dirty="0" smtClean="0"/>
              <a:t>with </a:t>
            </a:r>
            <a:r>
              <a:rPr lang="en-AU" sz="2000" dirty="0"/>
              <a:t>very little payment (I received £17–10 per week). Nevertheless, I was young and fit, and the constant work was actually very enjoyable. I bought a Leica M3 camera, and started to turn my hobby to professional subjects, photographing interesting clinical lesions. I do not think I have ever worked in a branch of medicine that I did not enjoy</a:t>
            </a:r>
            <a:r>
              <a:rPr lang="en-AU" sz="2000" dirty="0" smtClean="0"/>
              <a:t>.</a:t>
            </a:r>
          </a:p>
          <a:p>
            <a:endParaRPr lang="en-AU" sz="2000" dirty="0"/>
          </a:p>
          <a:p>
            <a:r>
              <a:rPr lang="en-AU" sz="2000" dirty="0"/>
              <a:t>This period changed my life around again. </a:t>
            </a:r>
            <a:r>
              <a:rPr lang="en-AU" sz="2000" dirty="0" smtClean="0"/>
              <a:t>The </a:t>
            </a:r>
            <a:r>
              <a:rPr lang="en-AU" sz="2000" dirty="0"/>
              <a:t>obstetrics students lived in the resident's quarters. Some of the students were young women. Their dormitory was near mine. We soon became good friends, and then I found myself very attached to one Winifred Williams. In fact, before we knew what had happened, I was spending all my spare time at her home. I remember one magic day, we wandered through the Botanic Gardens together, and it started to rain. Next thing we were arm in arm in the glasshouse, but we did not notice the flowers. Soon we were engaged and, a year later, married. For me, that was the biggest and best decision of my life, and so easy to do at the time</a:t>
            </a:r>
          </a:p>
          <a:p>
            <a:endParaRPr lang="en-AU" sz="2000" dirty="0"/>
          </a:p>
        </p:txBody>
      </p:sp>
      <p:pic>
        <p:nvPicPr>
          <p:cNvPr id="4" name="Picture 3" descr="Self portrait"/>
          <p:cNvPicPr/>
          <p:nvPr/>
        </p:nvPicPr>
        <p:blipFill>
          <a:blip r:embed="rId2">
            <a:extLst>
              <a:ext uri="{28A0092B-C50C-407E-A947-70E740481C1C}">
                <a14:useLocalDpi xmlns:a14="http://schemas.microsoft.com/office/drawing/2010/main" val="0"/>
              </a:ext>
            </a:extLst>
          </a:blip>
          <a:srcRect/>
          <a:stretch>
            <a:fillRect/>
          </a:stretch>
        </p:blipFill>
        <p:spPr bwMode="auto">
          <a:xfrm>
            <a:off x="365872" y="463037"/>
            <a:ext cx="3958702" cy="5313819"/>
          </a:xfrm>
          <a:prstGeom prst="rect">
            <a:avLst/>
          </a:prstGeom>
          <a:noFill/>
          <a:ln>
            <a:noFill/>
          </a:ln>
        </p:spPr>
      </p:pic>
      <p:sp>
        <p:nvSpPr>
          <p:cNvPr id="5" name="TextBox 4"/>
          <p:cNvSpPr txBox="1"/>
          <p:nvPr/>
        </p:nvSpPr>
        <p:spPr>
          <a:xfrm>
            <a:off x="1108039" y="5992009"/>
            <a:ext cx="2513924" cy="369332"/>
          </a:xfrm>
          <a:prstGeom prst="rect">
            <a:avLst/>
          </a:prstGeom>
          <a:noFill/>
        </p:spPr>
        <p:txBody>
          <a:bodyPr wrap="square" rtlCol="0">
            <a:spAutoFit/>
          </a:bodyPr>
          <a:lstStyle/>
          <a:p>
            <a:r>
              <a:rPr lang="en-AU" dirty="0" smtClean="0"/>
              <a:t>Self Portrait circa 1960</a:t>
            </a:r>
            <a:endParaRPr lang="en-AU" dirty="0"/>
          </a:p>
        </p:txBody>
      </p:sp>
    </p:spTree>
    <p:extLst>
      <p:ext uri="{BB962C8B-B14F-4D97-AF65-F5344CB8AC3E}">
        <p14:creationId xmlns:p14="http://schemas.microsoft.com/office/powerpoint/2010/main" val="225464080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4395" y="225911"/>
            <a:ext cx="11987605" cy="6555641"/>
          </a:xfrm>
          <a:prstGeom prst="rect">
            <a:avLst/>
          </a:prstGeom>
          <a:noFill/>
        </p:spPr>
        <p:txBody>
          <a:bodyPr wrap="square" rtlCol="0">
            <a:spAutoFit/>
          </a:bodyPr>
          <a:lstStyle/>
          <a:p>
            <a:r>
              <a:rPr lang="en-AU" sz="2000" dirty="0" smtClean="0"/>
              <a:t>I </a:t>
            </a:r>
            <a:r>
              <a:rPr lang="en-AU" sz="2000" dirty="0"/>
              <a:t>learned a valuable lesson at the end of my resident year. I assumed it was good manners to only apply for the second year position that I wanted, registrar in psychiatry. I did not get the post and found myself, to my surprise, unemployed. Luckily there were still a few positions available, and the one which appealed to me most was Registrar in Clinical Pathology at the Institute of Medical and Veterinary Science, attached to the Royal Adelaide Hospital</a:t>
            </a:r>
            <a:r>
              <a:rPr lang="en-AU" sz="2000" dirty="0" smtClean="0"/>
              <a:t>.</a:t>
            </a:r>
          </a:p>
          <a:p>
            <a:endParaRPr lang="en-AU" sz="2000" dirty="0"/>
          </a:p>
          <a:p>
            <a:r>
              <a:rPr lang="en-AU" sz="2000" dirty="0"/>
              <a:t>In practice, 'Clinical Pathology' meant mainly laboratory haematology, which I thoroughly enjoyed. We had a good deal of freedom and responsibility. Although the usual work entailed reporting on blood smears and bone marrow, we had a wide range of other tasks, including examining faeces for parasites, examining urine and testing skin and nails for fungus. I put my drawing skills to work again, with detailed sketches of the various ova, amoebae and other organisms we saw. It really was an excellent all-round position to give one an overall feeling for pathology</a:t>
            </a:r>
            <a:r>
              <a:rPr lang="en-AU" sz="2000" dirty="0" smtClean="0"/>
              <a:t>.</a:t>
            </a:r>
          </a:p>
          <a:p>
            <a:endParaRPr lang="en-AU" sz="2000" dirty="0"/>
          </a:p>
          <a:p>
            <a:r>
              <a:rPr lang="en-AU" sz="2000" dirty="0"/>
              <a:t>By the end of that year, Win graduated MB BS, and we had our first baby on the way. </a:t>
            </a:r>
            <a:r>
              <a:rPr lang="en-AU" sz="2000" dirty="0" smtClean="0"/>
              <a:t>I </a:t>
            </a:r>
            <a:r>
              <a:rPr lang="en-AU" sz="2000" dirty="0"/>
              <a:t>had learnt about employment by them, and I applied for every position advertised at the end of the year. My first choice was Temporary Lecturer in Pathology at the Adelaide University, and I obtained the position. The work there consisted largely of morbid anatomy and histopathology, under the guidance of Professor Jim Robertson, which completed my overview of pathology and convinced me to go for membership of the (then) new College of Pathologists of Australia</a:t>
            </a:r>
            <a:r>
              <a:rPr lang="en-AU" sz="2000" dirty="0" smtClean="0"/>
              <a:t>.</a:t>
            </a:r>
          </a:p>
          <a:p>
            <a:endParaRPr lang="en-AU" sz="2000" dirty="0" smtClean="0"/>
          </a:p>
          <a:p>
            <a:r>
              <a:rPr lang="en-AU" sz="2000" dirty="0" smtClean="0"/>
              <a:t> </a:t>
            </a:r>
            <a:r>
              <a:rPr lang="en-AU" sz="2000" dirty="0"/>
              <a:t>Our baby boy, John, was born and we thought he was so wonderful, we had to start another. </a:t>
            </a:r>
            <a:r>
              <a:rPr lang="en-AU" sz="2000" dirty="0" smtClean="0"/>
              <a:t>Win </a:t>
            </a:r>
            <a:r>
              <a:rPr lang="en-AU" sz="2000" dirty="0"/>
              <a:t>was still trying to fit in her intern year (it took her four years in bits and pieces to finish).</a:t>
            </a:r>
          </a:p>
        </p:txBody>
      </p:sp>
    </p:spTree>
    <p:extLst>
      <p:ext uri="{BB962C8B-B14F-4D97-AF65-F5344CB8AC3E}">
        <p14:creationId xmlns:p14="http://schemas.microsoft.com/office/powerpoint/2010/main" val="274431341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6820" y="75304"/>
            <a:ext cx="11693562" cy="6832640"/>
          </a:xfrm>
          <a:prstGeom prst="rect">
            <a:avLst/>
          </a:prstGeom>
          <a:noFill/>
        </p:spPr>
        <p:txBody>
          <a:bodyPr wrap="square" rtlCol="0">
            <a:spAutoFit/>
          </a:bodyPr>
          <a:lstStyle/>
          <a:p>
            <a:r>
              <a:rPr lang="en-AU" sz="2000" dirty="0" smtClean="0"/>
              <a:t>At the end of the year </a:t>
            </a:r>
            <a:r>
              <a:rPr lang="en-AU" sz="2000" dirty="0"/>
              <a:t>I applied for every position possible, both in Australia and overseas. As it turned out, I was offered the position of Clinical Pathology Registrar at the Royal Melbourne Hospital. After four years in Melbourne, I finished my College membership and was a fully-fledged pathologist. </a:t>
            </a:r>
            <a:endParaRPr lang="en-AU" sz="2000" dirty="0" smtClean="0"/>
          </a:p>
          <a:p>
            <a:r>
              <a:rPr lang="en-AU" sz="2000" dirty="0" smtClean="0"/>
              <a:t>Our </a:t>
            </a:r>
            <a:r>
              <a:rPr lang="en-AU" sz="2000" dirty="0"/>
              <a:t>second son, David, was born during our first year in Melbourne. Win somehow managed to fit in her intern year between babies. This was complicated by the unexpected arrival of twin sons, Patrick and Andrew, two years later. We had four sons under 31/2 years old! After this we decided that the Catholic Church methods of contraception needed assistance! </a:t>
            </a:r>
            <a:endParaRPr lang="en-AU" sz="2000" dirty="0" smtClean="0"/>
          </a:p>
          <a:p>
            <a:endParaRPr lang="en-AU" sz="2000" dirty="0" smtClean="0"/>
          </a:p>
          <a:p>
            <a:r>
              <a:rPr lang="en-AU" sz="2000" dirty="0"/>
              <a:t>I was trying to obtain a position as pathologist at Port Moresby in Papua New Guinea, which was then in the process of obtaining independence from Australia. I thought I could obtain experience with some of the more exotic and unusual diseases. However, this had to be done through the Department of Foreign Affairs, and government red tape was extraordinarily slow. I was working in my room one afternoon, when a thickset man with a strong Germanic accent walked in and said, “You are working with me next year.” and walked out. There was no chance for explanation or argument. I discovered he was Professor Rolf ten </a:t>
            </a:r>
            <a:r>
              <a:rPr lang="en-AU" sz="2000" dirty="0" err="1"/>
              <a:t>Seldam</a:t>
            </a:r>
            <a:r>
              <a:rPr lang="en-AU" sz="2000" dirty="0"/>
              <a:t>, the Professor of Pathology at the University of Western Australia and the Royal Perth Hospital. He was apparently a man no one argued with, or at least not twice. So I gave the Department of Foreign Affairs one day to settle the position in Papua and when they failed to reply, I accepted the position in Perth, Western </a:t>
            </a:r>
            <a:r>
              <a:rPr lang="en-AU" sz="2000" dirty="0" smtClean="0"/>
              <a:t>Australia, arriving in Jan 1968.</a:t>
            </a:r>
          </a:p>
          <a:p>
            <a:endParaRPr lang="en-AU" sz="2000" dirty="0" smtClean="0"/>
          </a:p>
          <a:p>
            <a:r>
              <a:rPr lang="en-AU" sz="2000" dirty="0"/>
              <a:t>In 1970, our last child, Rebecca, was born, our first daughter. </a:t>
            </a:r>
            <a:r>
              <a:rPr lang="en-AU" sz="2000" dirty="0" smtClean="0"/>
              <a:t>After </a:t>
            </a:r>
            <a:r>
              <a:rPr lang="en-AU" sz="2000" dirty="0"/>
              <a:t>this, Win managed to get more work, and became quite an experienced general practitioner. She decided to specialise in psychiatry, and was accepted into the college training scheme, which took most of her time into the early 1980s</a:t>
            </a:r>
            <a:r>
              <a:rPr lang="en-AU" dirty="0"/>
              <a:t>.</a:t>
            </a:r>
          </a:p>
          <a:p>
            <a:endParaRPr lang="en-AU" dirty="0"/>
          </a:p>
        </p:txBody>
      </p:sp>
    </p:spTree>
    <p:extLst>
      <p:ext uri="{BB962C8B-B14F-4D97-AF65-F5344CB8AC3E}">
        <p14:creationId xmlns:p14="http://schemas.microsoft.com/office/powerpoint/2010/main" val="13406576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114551766"/>
              </p:ext>
            </p:extLst>
          </p:nvPr>
        </p:nvGraphicFramePr>
        <p:xfrm>
          <a:off x="1132511" y="209724"/>
          <a:ext cx="10779855" cy="6502546"/>
        </p:xfrm>
        <a:graphic>
          <a:graphicData uri="http://schemas.openxmlformats.org/drawingml/2006/table">
            <a:tbl>
              <a:tblPr firstRow="1" firstCol="1" bandRow="1">
                <a:tableStyleId>{5C22544A-7EE6-4342-B048-85BDC9FD1C3A}</a:tableStyleId>
              </a:tblPr>
              <a:tblGrid>
                <a:gridCol w="906013"/>
                <a:gridCol w="1501629"/>
                <a:gridCol w="1434518"/>
                <a:gridCol w="696286"/>
                <a:gridCol w="6241409"/>
              </a:tblGrid>
              <a:tr h="1078008">
                <a:tc>
                  <a:txBody>
                    <a:bodyPr/>
                    <a:lstStyle/>
                    <a:p>
                      <a:pPr>
                        <a:lnSpc>
                          <a:spcPts val="1440"/>
                        </a:lnSpc>
                        <a:spcBef>
                          <a:spcPts val="1200"/>
                        </a:spcBef>
                        <a:spcAft>
                          <a:spcPts val="1200"/>
                        </a:spcAft>
                      </a:pPr>
                      <a:r>
                        <a:rPr lang="en-AU" sz="2000" dirty="0">
                          <a:effectLst/>
                        </a:rPr>
                        <a:t>1970</a:t>
                      </a:r>
                      <a:endParaRPr lang="en-A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24818" marR="24818" marT="24818" marB="24818" anchor="ctr"/>
                </a:tc>
                <a:tc>
                  <a:txBody>
                    <a:bodyPr/>
                    <a:lstStyle/>
                    <a:p>
                      <a:pPr algn="ctr">
                        <a:lnSpc>
                          <a:spcPts val="1440"/>
                        </a:lnSpc>
                        <a:spcBef>
                          <a:spcPts val="1200"/>
                        </a:spcBef>
                        <a:spcAft>
                          <a:spcPts val="1200"/>
                        </a:spcAft>
                      </a:pPr>
                      <a:r>
                        <a:rPr lang="en-AU" dirty="0">
                          <a:solidFill>
                            <a:schemeClr val="bg1"/>
                          </a:solidFill>
                        </a:rPr>
                        <a:t>Sir </a:t>
                      </a:r>
                      <a:r>
                        <a:rPr lang="en-AU" dirty="0" smtClean="0">
                          <a:solidFill>
                            <a:schemeClr val="bg1"/>
                          </a:solidFill>
                        </a:rPr>
                        <a:t>Bernard Katz</a:t>
                      </a:r>
                      <a:endParaRPr lang="en-AU" dirty="0">
                        <a:solidFill>
                          <a:schemeClr val="bg1"/>
                        </a:solidFill>
                      </a:endParaRPr>
                    </a:p>
                  </a:txBody>
                  <a:tcPr marL="24818" marR="24818" marT="24818" marB="24818" anchor="ctr"/>
                </a:tc>
                <a:tc>
                  <a:txBody>
                    <a:bodyPr/>
                    <a:lstStyle/>
                    <a:p>
                      <a:pPr>
                        <a:lnSpc>
                          <a:spcPts val="1440"/>
                        </a:lnSpc>
                        <a:spcBef>
                          <a:spcPts val="1200"/>
                        </a:spcBef>
                        <a:spcAft>
                          <a:spcPts val="1200"/>
                        </a:spcAft>
                      </a:pPr>
                      <a:r>
                        <a:rPr lang="en-AU" dirty="0">
                          <a:solidFill>
                            <a:schemeClr val="bg1"/>
                          </a:solidFill>
                        </a:rPr>
                        <a:t>Physiology or Medicine</a:t>
                      </a:r>
                    </a:p>
                  </a:txBody>
                  <a:tcPr marL="24818" marR="24818" marT="24818" marB="24818" anchor="ctr"/>
                </a:tc>
                <a:tc>
                  <a:txBody>
                    <a:bodyPr/>
                    <a:lstStyle/>
                    <a:p>
                      <a:pPr>
                        <a:lnSpc>
                          <a:spcPts val="1440"/>
                        </a:lnSpc>
                        <a:spcBef>
                          <a:spcPts val="1200"/>
                        </a:spcBef>
                        <a:spcAft>
                          <a:spcPts val="1200"/>
                        </a:spcAft>
                      </a:pPr>
                      <a:r>
                        <a:rPr lang="en-AU" dirty="0">
                          <a:solidFill>
                            <a:schemeClr val="bg1"/>
                          </a:solidFill>
                        </a:rPr>
                        <a:t>1911-2003</a:t>
                      </a:r>
                    </a:p>
                  </a:txBody>
                  <a:tcPr marL="24818" marR="24818" marT="24818" marB="24818" anchor="ctr"/>
                </a:tc>
                <a:tc>
                  <a:txBody>
                    <a:bodyPr/>
                    <a:lstStyle/>
                    <a:p>
                      <a:pPr>
                        <a:lnSpc>
                          <a:spcPts val="1440"/>
                        </a:lnSpc>
                        <a:spcBef>
                          <a:spcPts val="1200"/>
                        </a:spcBef>
                        <a:spcAft>
                          <a:spcPts val="1200"/>
                        </a:spcAft>
                      </a:pPr>
                      <a:r>
                        <a:rPr lang="en-AU" dirty="0">
                          <a:solidFill>
                            <a:schemeClr val="bg1"/>
                          </a:solidFill>
                        </a:rPr>
                        <a:t>"for their discoveries concerning the </a:t>
                      </a:r>
                      <a:r>
                        <a:rPr lang="en-AU" dirty="0" err="1">
                          <a:solidFill>
                            <a:schemeClr val="bg1"/>
                          </a:solidFill>
                        </a:rPr>
                        <a:t>humoral</a:t>
                      </a:r>
                      <a:r>
                        <a:rPr lang="en-AU" dirty="0">
                          <a:solidFill>
                            <a:schemeClr val="bg1"/>
                          </a:solidFill>
                        </a:rPr>
                        <a:t> </a:t>
                      </a:r>
                      <a:r>
                        <a:rPr lang="en-AU" dirty="0" err="1">
                          <a:solidFill>
                            <a:schemeClr val="bg1"/>
                          </a:solidFill>
                        </a:rPr>
                        <a:t>transmittors</a:t>
                      </a:r>
                      <a:r>
                        <a:rPr lang="en-AU" dirty="0">
                          <a:solidFill>
                            <a:schemeClr val="bg1"/>
                          </a:solidFill>
                        </a:rPr>
                        <a:t> in the nerve terminals and the mechanism for their storage, release and inactivation" shared with </a:t>
                      </a:r>
                      <a:r>
                        <a:rPr lang="en-AU" dirty="0" smtClean="0">
                          <a:solidFill>
                            <a:schemeClr val="bg1"/>
                          </a:solidFill>
                        </a:rPr>
                        <a:t>Ulf Von Euler and</a:t>
                      </a:r>
                      <a:r>
                        <a:rPr lang="en-AU" dirty="0">
                          <a:solidFill>
                            <a:schemeClr val="bg1"/>
                          </a:solidFill>
                        </a:rPr>
                        <a:t> </a:t>
                      </a:r>
                      <a:r>
                        <a:rPr lang="en-AU" dirty="0" smtClean="0">
                          <a:solidFill>
                            <a:schemeClr val="bg1"/>
                          </a:solidFill>
                        </a:rPr>
                        <a:t>Julius Axelrod</a:t>
                      </a:r>
                      <a:endParaRPr lang="en-AU" dirty="0">
                        <a:solidFill>
                          <a:schemeClr val="bg1"/>
                        </a:solidFill>
                      </a:endParaRPr>
                    </a:p>
                  </a:txBody>
                  <a:tcPr marL="24818" marR="24818" marT="24818" marB="24818" anchor="ctr"/>
                </a:tc>
              </a:tr>
              <a:tr h="1220857">
                <a:tc>
                  <a:txBody>
                    <a:bodyPr/>
                    <a:lstStyle/>
                    <a:p>
                      <a:pPr>
                        <a:lnSpc>
                          <a:spcPts val="1440"/>
                        </a:lnSpc>
                        <a:spcBef>
                          <a:spcPts val="1200"/>
                        </a:spcBef>
                        <a:spcAft>
                          <a:spcPts val="1200"/>
                        </a:spcAft>
                      </a:pPr>
                      <a:r>
                        <a:rPr lang="en-AU" sz="2000" dirty="0">
                          <a:effectLst/>
                        </a:rPr>
                        <a:t>1963</a:t>
                      </a:r>
                      <a:endParaRPr lang="en-A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24818" marR="24818" marT="24818" marB="24818" anchor="ctr"/>
                </a:tc>
                <a:tc>
                  <a:txBody>
                    <a:bodyPr/>
                    <a:lstStyle/>
                    <a:p>
                      <a:pPr algn="ctr">
                        <a:lnSpc>
                          <a:spcPts val="1440"/>
                        </a:lnSpc>
                        <a:spcBef>
                          <a:spcPts val="1200"/>
                        </a:spcBef>
                        <a:spcAft>
                          <a:spcPts val="1200"/>
                        </a:spcAft>
                      </a:pPr>
                      <a:r>
                        <a:rPr lang="en-AU" sz="2000" dirty="0">
                          <a:effectLst/>
                        </a:rPr>
                        <a:t>Sir </a:t>
                      </a:r>
                      <a:r>
                        <a:rPr lang="en-AU" sz="2000" u="sng" dirty="0">
                          <a:effectLst/>
                          <a:hlinkClick r:id="rId2" tooltip="John Carew Eccles"/>
                        </a:rPr>
                        <a:t>John Carew </a:t>
                      </a:r>
                      <a:r>
                        <a:rPr lang="en-AU" sz="2000" u="sng" dirty="0" err="1">
                          <a:effectLst/>
                          <a:hlinkClick r:id="rId2" tooltip="John Carew Eccles"/>
                        </a:rPr>
                        <a:t>Eccles</a:t>
                      </a:r>
                      <a:endParaRPr lang="en-A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24818" marR="24818" marT="24818" marB="24818" anchor="ctr"/>
                </a:tc>
                <a:tc>
                  <a:txBody>
                    <a:bodyPr/>
                    <a:lstStyle/>
                    <a:p>
                      <a:pPr>
                        <a:lnSpc>
                          <a:spcPts val="1440"/>
                        </a:lnSpc>
                        <a:spcBef>
                          <a:spcPts val="1200"/>
                        </a:spcBef>
                        <a:spcAft>
                          <a:spcPts val="1200"/>
                        </a:spcAft>
                      </a:pPr>
                      <a:r>
                        <a:rPr lang="en-AU" sz="2000">
                          <a:effectLst/>
                        </a:rPr>
                        <a:t>Physiology or Medicine</a:t>
                      </a:r>
                      <a:endParaRPr lang="en-AU" sz="2000">
                        <a:effectLst/>
                        <a:latin typeface="Calibri" panose="020F0502020204030204" pitchFamily="34" charset="0"/>
                        <a:ea typeface="Calibri" panose="020F0502020204030204" pitchFamily="34" charset="0"/>
                        <a:cs typeface="Times New Roman" panose="02020603050405020304" pitchFamily="18" charset="0"/>
                      </a:endParaRPr>
                    </a:p>
                  </a:txBody>
                  <a:tcPr marL="24818" marR="24818" marT="24818" marB="24818" anchor="ctr"/>
                </a:tc>
                <a:tc>
                  <a:txBody>
                    <a:bodyPr/>
                    <a:lstStyle/>
                    <a:p>
                      <a:pPr>
                        <a:lnSpc>
                          <a:spcPts val="1440"/>
                        </a:lnSpc>
                        <a:spcBef>
                          <a:spcPts val="1200"/>
                        </a:spcBef>
                        <a:spcAft>
                          <a:spcPts val="1200"/>
                        </a:spcAft>
                      </a:pPr>
                      <a:r>
                        <a:rPr lang="en-AU" sz="2000">
                          <a:effectLst/>
                        </a:rPr>
                        <a:t>1903-1997</a:t>
                      </a:r>
                      <a:endParaRPr lang="en-AU" sz="2000">
                        <a:effectLst/>
                        <a:latin typeface="Calibri" panose="020F0502020204030204" pitchFamily="34" charset="0"/>
                        <a:ea typeface="Calibri" panose="020F0502020204030204" pitchFamily="34" charset="0"/>
                        <a:cs typeface="Times New Roman" panose="02020603050405020304" pitchFamily="18" charset="0"/>
                      </a:endParaRPr>
                    </a:p>
                  </a:txBody>
                  <a:tcPr marL="24818" marR="24818" marT="24818" marB="24818" anchor="ctr"/>
                </a:tc>
                <a:tc>
                  <a:txBody>
                    <a:bodyPr/>
                    <a:lstStyle/>
                    <a:p>
                      <a:pPr>
                        <a:lnSpc>
                          <a:spcPts val="1440"/>
                        </a:lnSpc>
                        <a:spcBef>
                          <a:spcPts val="1200"/>
                        </a:spcBef>
                        <a:spcAft>
                          <a:spcPts val="1200"/>
                        </a:spcAft>
                      </a:pPr>
                      <a:r>
                        <a:rPr lang="en-AU" sz="2000" dirty="0">
                          <a:effectLst/>
                        </a:rPr>
                        <a:t>"for their discoveries concerning the </a:t>
                      </a:r>
                      <a:r>
                        <a:rPr lang="en-AU" sz="2000" u="sng" dirty="0">
                          <a:effectLst/>
                          <a:hlinkClick r:id="rId3" tooltip="Ion"/>
                        </a:rPr>
                        <a:t>ionic</a:t>
                      </a:r>
                      <a:r>
                        <a:rPr lang="en-AU" sz="2000" dirty="0">
                          <a:effectLst/>
                        </a:rPr>
                        <a:t> mechanisms involved in excitation and inhibition in the peripheral and central portions of the </a:t>
                      </a:r>
                      <a:r>
                        <a:rPr lang="en-AU" sz="2000" u="sng" dirty="0">
                          <a:effectLst/>
                          <a:hlinkClick r:id="rId4" tooltip="Nerve cell"/>
                        </a:rPr>
                        <a:t>nerve cell</a:t>
                      </a:r>
                      <a:r>
                        <a:rPr lang="en-AU" sz="2000" dirty="0">
                          <a:effectLst/>
                        </a:rPr>
                        <a:t> membrane" shared with </a:t>
                      </a:r>
                      <a:r>
                        <a:rPr lang="en-AU" sz="2000" u="sng" dirty="0">
                          <a:effectLst/>
                          <a:hlinkClick r:id="rId5" tooltip="Alan L. Hodgkin"/>
                        </a:rPr>
                        <a:t>Alan L. Hodgkin</a:t>
                      </a:r>
                      <a:r>
                        <a:rPr lang="en-AU" sz="2000" dirty="0">
                          <a:effectLst/>
                        </a:rPr>
                        <a:t> and </a:t>
                      </a:r>
                      <a:r>
                        <a:rPr lang="en-AU" sz="2000" u="sng" dirty="0">
                          <a:effectLst/>
                          <a:hlinkClick r:id="rId6" tooltip="Andrew F. Huxley"/>
                        </a:rPr>
                        <a:t>Andrew F. </a:t>
                      </a:r>
                      <a:r>
                        <a:rPr lang="en-AU" sz="2000" u="sng" dirty="0" smtClean="0">
                          <a:effectLst/>
                          <a:hlinkClick r:id="rId6" tooltip="Andrew F. Huxley"/>
                        </a:rPr>
                        <a:t>Huxley</a:t>
                      </a:r>
                      <a:endParaRPr lang="en-A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24818" marR="24818" marT="24818" marB="24818" anchor="ctr"/>
                </a:tc>
              </a:tr>
              <a:tr h="752670">
                <a:tc>
                  <a:txBody>
                    <a:bodyPr/>
                    <a:lstStyle/>
                    <a:p>
                      <a:pPr>
                        <a:lnSpc>
                          <a:spcPts val="1440"/>
                        </a:lnSpc>
                        <a:spcBef>
                          <a:spcPts val="1200"/>
                        </a:spcBef>
                        <a:spcAft>
                          <a:spcPts val="1200"/>
                        </a:spcAft>
                      </a:pPr>
                      <a:r>
                        <a:rPr lang="en-AU" sz="2000">
                          <a:effectLst/>
                        </a:rPr>
                        <a:t>1960</a:t>
                      </a:r>
                      <a:endParaRPr lang="en-AU" sz="2000">
                        <a:effectLst/>
                        <a:latin typeface="Calibri" panose="020F0502020204030204" pitchFamily="34" charset="0"/>
                        <a:ea typeface="Calibri" panose="020F0502020204030204" pitchFamily="34" charset="0"/>
                        <a:cs typeface="Times New Roman" panose="02020603050405020304" pitchFamily="18" charset="0"/>
                      </a:endParaRPr>
                    </a:p>
                  </a:txBody>
                  <a:tcPr marL="24818" marR="24818" marT="24818" marB="24818" anchor="ctr"/>
                </a:tc>
                <a:tc>
                  <a:txBody>
                    <a:bodyPr/>
                    <a:lstStyle/>
                    <a:p>
                      <a:pPr algn="ctr">
                        <a:lnSpc>
                          <a:spcPts val="1440"/>
                        </a:lnSpc>
                        <a:spcBef>
                          <a:spcPts val="1200"/>
                        </a:spcBef>
                        <a:spcAft>
                          <a:spcPts val="1200"/>
                        </a:spcAft>
                      </a:pPr>
                      <a:r>
                        <a:rPr lang="en-AU" sz="2000">
                          <a:effectLst/>
                        </a:rPr>
                        <a:t>Sir </a:t>
                      </a:r>
                      <a:r>
                        <a:rPr lang="en-AU" sz="2000" u="sng">
                          <a:effectLst/>
                          <a:hlinkClick r:id="rId7" tooltip="Frank Macfarlane Burnet"/>
                        </a:rPr>
                        <a:t>Frank Macfarlane Burnet</a:t>
                      </a:r>
                      <a:endParaRPr lang="en-AU" sz="2000">
                        <a:effectLst/>
                        <a:latin typeface="Calibri" panose="020F0502020204030204" pitchFamily="34" charset="0"/>
                        <a:ea typeface="Calibri" panose="020F0502020204030204" pitchFamily="34" charset="0"/>
                        <a:cs typeface="Times New Roman" panose="02020603050405020304" pitchFamily="18" charset="0"/>
                      </a:endParaRPr>
                    </a:p>
                  </a:txBody>
                  <a:tcPr marL="24818" marR="24818" marT="24818" marB="24818" anchor="ctr"/>
                </a:tc>
                <a:tc>
                  <a:txBody>
                    <a:bodyPr/>
                    <a:lstStyle/>
                    <a:p>
                      <a:pPr>
                        <a:lnSpc>
                          <a:spcPts val="1440"/>
                        </a:lnSpc>
                        <a:spcBef>
                          <a:spcPts val="1200"/>
                        </a:spcBef>
                        <a:spcAft>
                          <a:spcPts val="1200"/>
                        </a:spcAft>
                      </a:pPr>
                      <a:r>
                        <a:rPr lang="en-AU" sz="2000" dirty="0">
                          <a:effectLst/>
                        </a:rPr>
                        <a:t>Physiology or Medicine</a:t>
                      </a:r>
                      <a:endParaRPr lang="en-A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24818" marR="24818" marT="24818" marB="24818" anchor="ctr"/>
                </a:tc>
                <a:tc>
                  <a:txBody>
                    <a:bodyPr/>
                    <a:lstStyle/>
                    <a:p>
                      <a:pPr>
                        <a:lnSpc>
                          <a:spcPts val="1440"/>
                        </a:lnSpc>
                        <a:spcBef>
                          <a:spcPts val="1200"/>
                        </a:spcBef>
                        <a:spcAft>
                          <a:spcPts val="1200"/>
                        </a:spcAft>
                      </a:pPr>
                      <a:r>
                        <a:rPr lang="en-AU" sz="2000">
                          <a:effectLst/>
                        </a:rPr>
                        <a:t>1899-1985</a:t>
                      </a:r>
                      <a:endParaRPr lang="en-AU" sz="2000">
                        <a:effectLst/>
                        <a:latin typeface="Calibri" panose="020F0502020204030204" pitchFamily="34" charset="0"/>
                        <a:ea typeface="Calibri" panose="020F0502020204030204" pitchFamily="34" charset="0"/>
                        <a:cs typeface="Times New Roman" panose="02020603050405020304" pitchFamily="18" charset="0"/>
                      </a:endParaRPr>
                    </a:p>
                  </a:txBody>
                  <a:tcPr marL="24818" marR="24818" marT="24818" marB="24818" anchor="ctr"/>
                </a:tc>
                <a:tc>
                  <a:txBody>
                    <a:bodyPr/>
                    <a:lstStyle/>
                    <a:p>
                      <a:pPr>
                        <a:lnSpc>
                          <a:spcPts val="1440"/>
                        </a:lnSpc>
                        <a:spcBef>
                          <a:spcPts val="1200"/>
                        </a:spcBef>
                        <a:spcAft>
                          <a:spcPts val="1200"/>
                        </a:spcAft>
                      </a:pPr>
                      <a:r>
                        <a:rPr lang="en-AU" sz="2000" dirty="0">
                          <a:effectLst/>
                        </a:rPr>
                        <a:t>"for discovery of acquired </a:t>
                      </a:r>
                      <a:r>
                        <a:rPr lang="en-AU" sz="2000" u="sng" dirty="0">
                          <a:effectLst/>
                          <a:hlinkClick r:id="rId8" tooltip="Immunological tolerance"/>
                        </a:rPr>
                        <a:t>immunological tolerance</a:t>
                      </a:r>
                      <a:r>
                        <a:rPr lang="en-AU" sz="2000" dirty="0">
                          <a:effectLst/>
                        </a:rPr>
                        <a:t>" shared with </a:t>
                      </a:r>
                      <a:r>
                        <a:rPr lang="en-AU" sz="2000" u="sng" dirty="0">
                          <a:effectLst/>
                          <a:hlinkClick r:id="rId9" tooltip="Peter Medawar"/>
                        </a:rPr>
                        <a:t>Peter </a:t>
                      </a:r>
                      <a:r>
                        <a:rPr lang="en-AU" sz="2000" u="sng" dirty="0" smtClean="0">
                          <a:effectLst/>
                          <a:hlinkClick r:id="rId9" tooltip="Peter Medawar"/>
                        </a:rPr>
                        <a:t>Medawar</a:t>
                      </a:r>
                      <a:endParaRPr lang="en-A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24818" marR="24818" marT="24818" marB="24818" anchor="ctr"/>
                </a:tc>
              </a:tr>
              <a:tr h="983570">
                <a:tc>
                  <a:txBody>
                    <a:bodyPr/>
                    <a:lstStyle/>
                    <a:p>
                      <a:pPr>
                        <a:lnSpc>
                          <a:spcPts val="1440"/>
                        </a:lnSpc>
                        <a:spcBef>
                          <a:spcPts val="1200"/>
                        </a:spcBef>
                        <a:spcAft>
                          <a:spcPts val="1200"/>
                        </a:spcAft>
                      </a:pPr>
                      <a:r>
                        <a:rPr lang="en-AU" sz="2000">
                          <a:effectLst/>
                        </a:rPr>
                        <a:t>1945</a:t>
                      </a:r>
                      <a:endParaRPr lang="en-AU" sz="2000">
                        <a:effectLst/>
                        <a:latin typeface="Calibri" panose="020F0502020204030204" pitchFamily="34" charset="0"/>
                        <a:ea typeface="Calibri" panose="020F0502020204030204" pitchFamily="34" charset="0"/>
                        <a:cs typeface="Times New Roman" panose="02020603050405020304" pitchFamily="18" charset="0"/>
                      </a:endParaRPr>
                    </a:p>
                  </a:txBody>
                  <a:tcPr marL="24818" marR="24818" marT="24818" marB="24818" anchor="ctr"/>
                </a:tc>
                <a:tc>
                  <a:txBody>
                    <a:bodyPr/>
                    <a:lstStyle/>
                    <a:p>
                      <a:pPr algn="ctr">
                        <a:lnSpc>
                          <a:spcPts val="1440"/>
                        </a:lnSpc>
                        <a:spcBef>
                          <a:spcPts val="1200"/>
                        </a:spcBef>
                        <a:spcAft>
                          <a:spcPts val="1200"/>
                        </a:spcAft>
                      </a:pPr>
                      <a:r>
                        <a:rPr lang="en-AU" sz="2000" u="sng" dirty="0" smtClean="0">
                          <a:solidFill>
                            <a:srgbClr val="C00000"/>
                          </a:solidFill>
                          <a:effectLst/>
                        </a:rPr>
                        <a:t>Howard Florey, </a:t>
                      </a:r>
                      <a:r>
                        <a:rPr lang="en-AU" sz="2000" u="sng" dirty="0" smtClean="0">
                          <a:solidFill>
                            <a:srgbClr val="C00000"/>
                          </a:solidFill>
                          <a:effectLst/>
                        </a:rPr>
                        <a:t>Baron</a:t>
                      </a:r>
                      <a:endParaRPr lang="en-A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24818" marR="24818" marT="24818" marB="24818" anchor="ctr"/>
                </a:tc>
                <a:tc>
                  <a:txBody>
                    <a:bodyPr/>
                    <a:lstStyle/>
                    <a:p>
                      <a:pPr>
                        <a:lnSpc>
                          <a:spcPts val="1440"/>
                        </a:lnSpc>
                        <a:spcBef>
                          <a:spcPts val="1200"/>
                        </a:spcBef>
                        <a:spcAft>
                          <a:spcPts val="1200"/>
                        </a:spcAft>
                      </a:pPr>
                      <a:r>
                        <a:rPr lang="en-AU" sz="2000">
                          <a:effectLst/>
                        </a:rPr>
                        <a:t>Physiology or Medicine</a:t>
                      </a:r>
                      <a:endParaRPr lang="en-AU" sz="2000">
                        <a:effectLst/>
                        <a:latin typeface="Calibri" panose="020F0502020204030204" pitchFamily="34" charset="0"/>
                        <a:ea typeface="Calibri" panose="020F0502020204030204" pitchFamily="34" charset="0"/>
                        <a:cs typeface="Times New Roman" panose="02020603050405020304" pitchFamily="18" charset="0"/>
                      </a:endParaRPr>
                    </a:p>
                  </a:txBody>
                  <a:tcPr marL="24818" marR="24818" marT="24818" marB="24818" anchor="ctr"/>
                </a:tc>
                <a:tc>
                  <a:txBody>
                    <a:bodyPr/>
                    <a:lstStyle/>
                    <a:p>
                      <a:pPr>
                        <a:lnSpc>
                          <a:spcPts val="1440"/>
                        </a:lnSpc>
                        <a:spcBef>
                          <a:spcPts val="1200"/>
                        </a:spcBef>
                        <a:spcAft>
                          <a:spcPts val="1200"/>
                        </a:spcAft>
                      </a:pPr>
                      <a:r>
                        <a:rPr lang="en-AU" sz="2000" dirty="0">
                          <a:effectLst/>
                        </a:rPr>
                        <a:t>1898-1968</a:t>
                      </a:r>
                      <a:endParaRPr lang="en-A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24818" marR="24818" marT="24818" marB="24818" anchor="ctr"/>
                </a:tc>
                <a:tc>
                  <a:txBody>
                    <a:bodyPr/>
                    <a:lstStyle/>
                    <a:p>
                      <a:pPr>
                        <a:lnSpc>
                          <a:spcPts val="1440"/>
                        </a:lnSpc>
                        <a:spcBef>
                          <a:spcPts val="1200"/>
                        </a:spcBef>
                        <a:spcAft>
                          <a:spcPts val="1200"/>
                        </a:spcAft>
                      </a:pPr>
                      <a:r>
                        <a:rPr lang="en-AU" sz="2000" dirty="0">
                          <a:effectLst/>
                        </a:rPr>
                        <a:t>"for the discovery of </a:t>
                      </a:r>
                      <a:r>
                        <a:rPr lang="en-AU" sz="2000" u="sng" dirty="0">
                          <a:effectLst/>
                          <a:hlinkClick r:id="rId10" tooltip="Penicillin"/>
                        </a:rPr>
                        <a:t>penicillin</a:t>
                      </a:r>
                      <a:r>
                        <a:rPr lang="en-AU" sz="2000" dirty="0">
                          <a:effectLst/>
                        </a:rPr>
                        <a:t> and its curative effect in various infectious diseases" shared with </a:t>
                      </a:r>
                      <a:r>
                        <a:rPr lang="en-AU" sz="2000" u="sng" dirty="0">
                          <a:effectLst/>
                          <a:hlinkClick r:id="rId11" tooltip="Alexander Fleming"/>
                        </a:rPr>
                        <a:t>Alexander Fleming</a:t>
                      </a:r>
                      <a:r>
                        <a:rPr lang="en-AU" sz="2000" dirty="0">
                          <a:effectLst/>
                        </a:rPr>
                        <a:t> and </a:t>
                      </a:r>
                      <a:r>
                        <a:rPr lang="en-AU" sz="2000" u="sng" dirty="0">
                          <a:effectLst/>
                          <a:hlinkClick r:id="rId12" tooltip="Ernst B. Chain"/>
                        </a:rPr>
                        <a:t>Ernst B. </a:t>
                      </a:r>
                      <a:r>
                        <a:rPr lang="en-AU" sz="2000" u="sng" dirty="0" smtClean="0">
                          <a:effectLst/>
                          <a:hlinkClick r:id="rId12" tooltip="Ernst B. Chain"/>
                        </a:rPr>
                        <a:t>Chain</a:t>
                      </a:r>
                      <a:endParaRPr lang="en-A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24818" marR="24818" marT="24818" marB="24818" anchor="ctr"/>
                </a:tc>
              </a:tr>
              <a:tr h="981512">
                <a:tc>
                  <a:txBody>
                    <a:bodyPr/>
                    <a:lstStyle/>
                    <a:p>
                      <a:pPr>
                        <a:lnSpc>
                          <a:spcPts val="1440"/>
                        </a:lnSpc>
                        <a:spcBef>
                          <a:spcPts val="1200"/>
                        </a:spcBef>
                        <a:spcAft>
                          <a:spcPts val="1200"/>
                        </a:spcAft>
                      </a:pPr>
                      <a:r>
                        <a:rPr lang="en-AU" sz="2000">
                          <a:effectLst/>
                        </a:rPr>
                        <a:t>1915</a:t>
                      </a:r>
                      <a:endParaRPr lang="en-AU" sz="2000">
                        <a:effectLst/>
                        <a:latin typeface="Calibri" panose="020F0502020204030204" pitchFamily="34" charset="0"/>
                        <a:ea typeface="Calibri" panose="020F0502020204030204" pitchFamily="34" charset="0"/>
                        <a:cs typeface="Times New Roman" panose="02020603050405020304" pitchFamily="18" charset="0"/>
                      </a:endParaRPr>
                    </a:p>
                  </a:txBody>
                  <a:tcPr marL="24818" marR="24818" marT="24818" marB="24818" anchor="ctr"/>
                </a:tc>
                <a:tc>
                  <a:txBody>
                    <a:bodyPr/>
                    <a:lstStyle/>
                    <a:p>
                      <a:pPr algn="ctr">
                        <a:lnSpc>
                          <a:spcPts val="1440"/>
                        </a:lnSpc>
                        <a:spcBef>
                          <a:spcPts val="1200"/>
                        </a:spcBef>
                        <a:spcAft>
                          <a:spcPts val="1200"/>
                        </a:spcAft>
                      </a:pPr>
                      <a:r>
                        <a:rPr lang="en-AU" sz="2000" dirty="0" smtClean="0">
                          <a:solidFill>
                            <a:srgbClr val="C00000"/>
                          </a:solidFill>
                          <a:effectLst/>
                        </a:rPr>
                        <a:t>Sir William</a:t>
                      </a:r>
                      <a:r>
                        <a:rPr lang="en-AU" sz="2000" baseline="0" dirty="0" smtClean="0">
                          <a:solidFill>
                            <a:srgbClr val="C00000"/>
                          </a:solidFill>
                          <a:effectLst/>
                        </a:rPr>
                        <a:t> Henry Bragg</a:t>
                      </a:r>
                      <a:endParaRPr lang="en-AU" sz="2000"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24818" marR="24818" marT="24818" marB="24818" anchor="ctr"/>
                </a:tc>
                <a:tc>
                  <a:txBody>
                    <a:bodyPr/>
                    <a:lstStyle/>
                    <a:p>
                      <a:pPr>
                        <a:lnSpc>
                          <a:spcPts val="1440"/>
                        </a:lnSpc>
                        <a:spcBef>
                          <a:spcPts val="1200"/>
                        </a:spcBef>
                        <a:spcAft>
                          <a:spcPts val="1200"/>
                        </a:spcAft>
                      </a:pPr>
                      <a:r>
                        <a:rPr lang="en-AU" sz="2000">
                          <a:effectLst/>
                        </a:rPr>
                        <a:t>Physics</a:t>
                      </a:r>
                      <a:endParaRPr lang="en-AU" sz="2000">
                        <a:effectLst/>
                        <a:latin typeface="Calibri" panose="020F0502020204030204" pitchFamily="34" charset="0"/>
                        <a:ea typeface="Calibri" panose="020F0502020204030204" pitchFamily="34" charset="0"/>
                        <a:cs typeface="Times New Roman" panose="02020603050405020304" pitchFamily="18" charset="0"/>
                      </a:endParaRPr>
                    </a:p>
                  </a:txBody>
                  <a:tcPr marL="24818" marR="24818" marT="24818" marB="24818" anchor="ctr"/>
                </a:tc>
                <a:tc>
                  <a:txBody>
                    <a:bodyPr/>
                    <a:lstStyle/>
                    <a:p>
                      <a:pPr>
                        <a:lnSpc>
                          <a:spcPts val="1440"/>
                        </a:lnSpc>
                        <a:spcBef>
                          <a:spcPts val="1200"/>
                        </a:spcBef>
                        <a:spcAft>
                          <a:spcPts val="1200"/>
                        </a:spcAft>
                      </a:pPr>
                      <a:r>
                        <a:rPr lang="en-AU" sz="2000" dirty="0">
                          <a:effectLst/>
                        </a:rPr>
                        <a:t>1862-1942</a:t>
                      </a:r>
                      <a:endParaRPr lang="en-A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24818" marR="24818" marT="24818" marB="24818" anchor="ctr"/>
                </a:tc>
                <a:tc>
                  <a:txBody>
                    <a:bodyPr/>
                    <a:lstStyle/>
                    <a:p>
                      <a:pPr>
                        <a:lnSpc>
                          <a:spcPts val="1440"/>
                        </a:lnSpc>
                        <a:spcBef>
                          <a:spcPts val="1200"/>
                        </a:spcBef>
                        <a:spcAft>
                          <a:spcPts val="1200"/>
                        </a:spcAft>
                      </a:pPr>
                      <a:r>
                        <a:rPr lang="en-AU" sz="2000" dirty="0">
                          <a:effectLst/>
                        </a:rPr>
                        <a:t>"for their services in the analysis of </a:t>
                      </a:r>
                      <a:r>
                        <a:rPr lang="en-AU" sz="2000" u="sng" dirty="0">
                          <a:effectLst/>
                          <a:hlinkClick r:id="rId13" tooltip="Crystal structure"/>
                        </a:rPr>
                        <a:t>crystal structure</a:t>
                      </a:r>
                      <a:r>
                        <a:rPr lang="en-AU" sz="2000" dirty="0">
                          <a:effectLst/>
                        </a:rPr>
                        <a:t> by means of </a:t>
                      </a:r>
                      <a:r>
                        <a:rPr lang="en-AU" sz="2000" u="sng" dirty="0">
                          <a:effectLst/>
                          <a:hlinkClick r:id="rId14" tooltip="X-rays"/>
                        </a:rPr>
                        <a:t>X-rays</a:t>
                      </a:r>
                      <a:r>
                        <a:rPr lang="en-AU" sz="2000" dirty="0">
                          <a:effectLst/>
                        </a:rPr>
                        <a:t>" shared with </a:t>
                      </a:r>
                      <a:r>
                        <a:rPr lang="en-AU" sz="2000" u="sng" dirty="0">
                          <a:effectLst/>
                          <a:hlinkClick r:id="rId15" tooltip="William Lawrence Bragg"/>
                        </a:rPr>
                        <a:t>William Lawrence </a:t>
                      </a:r>
                      <a:r>
                        <a:rPr lang="en-AU" sz="2000" u="sng" dirty="0" smtClean="0">
                          <a:effectLst/>
                          <a:hlinkClick r:id="rId15" tooltip="William Lawrence Bragg"/>
                        </a:rPr>
                        <a:t>Bragg</a:t>
                      </a:r>
                      <a:endParaRPr lang="en-A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24818" marR="24818" marT="24818" marB="24818" anchor="ctr"/>
                </a:tc>
              </a:tr>
              <a:tr h="1485929">
                <a:tc>
                  <a:txBody>
                    <a:bodyPr/>
                    <a:lstStyle/>
                    <a:p>
                      <a:pPr>
                        <a:lnSpc>
                          <a:spcPts val="1440"/>
                        </a:lnSpc>
                        <a:spcBef>
                          <a:spcPts val="1200"/>
                        </a:spcBef>
                        <a:spcAft>
                          <a:spcPts val="1200"/>
                        </a:spcAft>
                      </a:pPr>
                      <a:r>
                        <a:rPr lang="en-AU" sz="2000">
                          <a:effectLst/>
                        </a:rPr>
                        <a:t>1915</a:t>
                      </a:r>
                      <a:endParaRPr lang="en-AU" sz="2000">
                        <a:effectLst/>
                        <a:latin typeface="Calibri" panose="020F0502020204030204" pitchFamily="34" charset="0"/>
                        <a:ea typeface="Calibri" panose="020F0502020204030204" pitchFamily="34" charset="0"/>
                        <a:cs typeface="Times New Roman" panose="02020603050405020304" pitchFamily="18" charset="0"/>
                      </a:endParaRPr>
                    </a:p>
                  </a:txBody>
                  <a:tcPr marL="24818" marR="24818" marT="24818" marB="24818" anchor="ctr"/>
                </a:tc>
                <a:tc>
                  <a:txBody>
                    <a:bodyPr/>
                    <a:lstStyle/>
                    <a:p>
                      <a:pPr algn="ctr">
                        <a:lnSpc>
                          <a:spcPts val="1440"/>
                        </a:lnSpc>
                        <a:spcBef>
                          <a:spcPts val="1200"/>
                        </a:spcBef>
                        <a:spcAft>
                          <a:spcPts val="1200"/>
                        </a:spcAft>
                      </a:pPr>
                      <a:r>
                        <a:rPr lang="en-AU" sz="2000" dirty="0" smtClean="0">
                          <a:solidFill>
                            <a:srgbClr val="C00000"/>
                          </a:solidFill>
                          <a:effectLst/>
                        </a:rPr>
                        <a:t>Sir William Lawrence Bragg</a:t>
                      </a:r>
                      <a:endParaRPr lang="en-AU" sz="2000"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24818" marR="24818" marT="24818" marB="24818" anchor="ctr"/>
                </a:tc>
                <a:tc>
                  <a:txBody>
                    <a:bodyPr/>
                    <a:lstStyle/>
                    <a:p>
                      <a:pPr>
                        <a:lnSpc>
                          <a:spcPts val="1440"/>
                        </a:lnSpc>
                        <a:spcBef>
                          <a:spcPts val="1200"/>
                        </a:spcBef>
                        <a:spcAft>
                          <a:spcPts val="1200"/>
                        </a:spcAft>
                      </a:pPr>
                      <a:r>
                        <a:rPr lang="en-AU" sz="2000">
                          <a:effectLst/>
                        </a:rPr>
                        <a:t>Physics</a:t>
                      </a:r>
                      <a:endParaRPr lang="en-AU" sz="2000">
                        <a:effectLst/>
                        <a:latin typeface="Calibri" panose="020F0502020204030204" pitchFamily="34" charset="0"/>
                        <a:ea typeface="Calibri" panose="020F0502020204030204" pitchFamily="34" charset="0"/>
                        <a:cs typeface="Times New Roman" panose="02020603050405020304" pitchFamily="18" charset="0"/>
                      </a:endParaRPr>
                    </a:p>
                  </a:txBody>
                  <a:tcPr marL="24818" marR="24818" marT="24818" marB="24818" anchor="ctr"/>
                </a:tc>
                <a:tc>
                  <a:txBody>
                    <a:bodyPr/>
                    <a:lstStyle/>
                    <a:p>
                      <a:pPr>
                        <a:lnSpc>
                          <a:spcPts val="1440"/>
                        </a:lnSpc>
                        <a:spcBef>
                          <a:spcPts val="1200"/>
                        </a:spcBef>
                        <a:spcAft>
                          <a:spcPts val="1200"/>
                        </a:spcAft>
                      </a:pPr>
                      <a:r>
                        <a:rPr lang="en-AU" sz="2000">
                          <a:effectLst/>
                        </a:rPr>
                        <a:t>1890-1971</a:t>
                      </a:r>
                      <a:endParaRPr lang="en-AU" sz="2000">
                        <a:effectLst/>
                        <a:latin typeface="Calibri" panose="020F0502020204030204" pitchFamily="34" charset="0"/>
                        <a:ea typeface="Calibri" panose="020F0502020204030204" pitchFamily="34" charset="0"/>
                        <a:cs typeface="Times New Roman" panose="02020603050405020304" pitchFamily="18" charset="0"/>
                      </a:endParaRPr>
                    </a:p>
                  </a:txBody>
                  <a:tcPr marL="24818" marR="24818" marT="24818" marB="24818" anchor="ctr"/>
                </a:tc>
                <a:tc>
                  <a:txBody>
                    <a:bodyPr/>
                    <a:lstStyle/>
                    <a:p>
                      <a:pPr>
                        <a:lnSpc>
                          <a:spcPts val="1440"/>
                        </a:lnSpc>
                        <a:spcBef>
                          <a:spcPts val="1200"/>
                        </a:spcBef>
                        <a:spcAft>
                          <a:spcPts val="1200"/>
                        </a:spcAft>
                      </a:pPr>
                      <a:endParaRPr lang="en-A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24818" marR="24818" marT="24818" marB="24818" anchor="ctr"/>
                </a:tc>
              </a:tr>
            </a:tbl>
          </a:graphicData>
        </a:graphic>
      </p:graphicFrame>
      <p:sp>
        <p:nvSpPr>
          <p:cNvPr id="5" name="Rectangle 1"/>
          <p:cNvSpPr>
            <a:spLocks noChangeArrowheads="1"/>
          </p:cNvSpPr>
          <p:nvPr/>
        </p:nvSpPr>
        <p:spPr bwMode="auto">
          <a:xfrm>
            <a:off x="1814513" y="13636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AU"/>
          </a:p>
        </p:txBody>
      </p:sp>
    </p:spTree>
    <p:extLst>
      <p:ext uri="{BB962C8B-B14F-4D97-AF65-F5344CB8AC3E}">
        <p14:creationId xmlns:p14="http://schemas.microsoft.com/office/powerpoint/2010/main" val="88238014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9850" y="193638"/>
            <a:ext cx="11908716" cy="5909310"/>
          </a:xfrm>
          <a:prstGeom prst="rect">
            <a:avLst/>
          </a:prstGeom>
          <a:noFill/>
        </p:spPr>
        <p:txBody>
          <a:bodyPr wrap="square" rtlCol="0">
            <a:spAutoFit/>
          </a:bodyPr>
          <a:lstStyle/>
          <a:p>
            <a:r>
              <a:rPr lang="en-AU" dirty="0"/>
              <a:t>During the 1970s, I wrote up a few interesting cases and developed an interest in the new gastric biopsies that were becoming frequent. I also attempted to develop improved bacterial stains for use with histological sections, as I describe more completely in my Nobel lecture. Then, in 1979, on my 42nd birthday, I noticed bacteria growing on the surface of a gastric </a:t>
            </a:r>
            <a:r>
              <a:rPr lang="en-AU" dirty="0" smtClean="0"/>
              <a:t>biopsy, the </a:t>
            </a:r>
            <a:r>
              <a:rPr lang="en-AU" dirty="0"/>
              <a:t>bacterium </a:t>
            </a:r>
            <a:r>
              <a:rPr lang="en-AU" i="1" dirty="0"/>
              <a:t>Helicobacter pylori</a:t>
            </a:r>
            <a:r>
              <a:rPr lang="en-AU" dirty="0"/>
              <a:t>. </a:t>
            </a:r>
            <a:r>
              <a:rPr lang="en-AU" dirty="0" smtClean="0"/>
              <a:t>From </a:t>
            </a:r>
            <a:r>
              <a:rPr lang="en-AU" dirty="0"/>
              <a:t>then on, my spare time was largely centred on the study of these bacteria. Over the next two years, I collected numerous examples and showed that they were usually related to chronic </a:t>
            </a:r>
            <a:r>
              <a:rPr lang="en-AU" dirty="0" smtClean="0"/>
              <a:t>gastritis</a:t>
            </a:r>
            <a:r>
              <a:rPr lang="en-AU" dirty="0" smtClean="0"/>
              <a:t>.</a:t>
            </a:r>
          </a:p>
          <a:p>
            <a:endParaRPr lang="en-AU" dirty="0"/>
          </a:p>
          <a:p>
            <a:r>
              <a:rPr lang="en-AU" dirty="0" smtClean="0"/>
              <a:t>In </a:t>
            </a:r>
            <a:r>
              <a:rPr lang="en-AU" dirty="0"/>
              <a:t>1981, I met Barry Marshall, and we agreed to undertake a more complete </a:t>
            </a:r>
            <a:r>
              <a:rPr lang="en-AU" dirty="0" err="1"/>
              <a:t>clinico</a:t>
            </a:r>
            <a:r>
              <a:rPr lang="en-AU" dirty="0"/>
              <a:t>-pathological study. He could cover the clinical aspects and provide improved biopsies, specimens for culture, clinical history and endoscopy findings. This resulted in our papers of 1983 and 1984, linking the infection to duodenal ulcer and culturing a new organism. My letter to the Lancet in 1983 was a summary of the paper that I was preparing when I first met Barry Marshall. After this Barry and I continued our association, but he moved to the Fremantle Hospital. I was involved with the pathology related to several studies: Professor Goodwin, improving the accuracy of culture to diagnose the infection; Dr Ivor Surveyor, producing the C-urea </a:t>
            </a:r>
            <a:r>
              <a:rPr lang="en-AU" dirty="0" smtClean="0"/>
              <a:t>breath </a:t>
            </a:r>
            <a:r>
              <a:rPr lang="en-AU" dirty="0"/>
              <a:t>test for diagnosis; and doctors Marshall and Morris, attempting to fulfil Koch's postulates to demonstrate that the bacteria was a pathogen</a:t>
            </a:r>
            <a:r>
              <a:rPr lang="en-AU" dirty="0" smtClean="0"/>
              <a:t>.</a:t>
            </a:r>
          </a:p>
          <a:p>
            <a:endParaRPr lang="en-AU" dirty="0"/>
          </a:p>
          <a:p>
            <a:r>
              <a:rPr lang="en-AU" dirty="0"/>
              <a:t>Winifred, who was much more literate than me, used to read our papers. She was able to point out clichés or excessive jargon, and suggest ways of making the work more widely readable. Before I met Barry, Win was the only person to accept my work and encourage me. </a:t>
            </a:r>
            <a:endParaRPr lang="en-AU" dirty="0" smtClean="0"/>
          </a:p>
          <a:p>
            <a:r>
              <a:rPr lang="en-AU" dirty="0" smtClean="0"/>
              <a:t>Particularly </a:t>
            </a:r>
            <a:r>
              <a:rPr lang="en-AU" dirty="0"/>
              <a:t>as she was a doctor, and knew the standard teaching that nothing grows in the stomach, and therefore that I was trying to prove the 'impossible.' As a psychiatrist, she could have suggested I was mad. But she stood beside me and helped me when no one else would.</a:t>
            </a:r>
          </a:p>
        </p:txBody>
      </p:sp>
    </p:spTree>
    <p:extLst>
      <p:ext uri="{BB962C8B-B14F-4D97-AF65-F5344CB8AC3E}">
        <p14:creationId xmlns:p14="http://schemas.microsoft.com/office/powerpoint/2010/main" val="30985949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34701" y="462578"/>
            <a:ext cx="11392348" cy="3416320"/>
          </a:xfrm>
          <a:prstGeom prst="rect">
            <a:avLst/>
          </a:prstGeom>
          <a:noFill/>
        </p:spPr>
        <p:txBody>
          <a:bodyPr wrap="square" rtlCol="0">
            <a:spAutoFit/>
          </a:bodyPr>
          <a:lstStyle/>
          <a:p>
            <a:r>
              <a:rPr lang="en-AU" dirty="0"/>
              <a:t>By 1990, our findings began to be recognised by the medical community. We started to receive increasing numbers of honours and requests for attendances at meetings and lectures. It had been an interesting decade. After our initial publications in 1983–84, a wealth of further studies appeared, most of them apparently just repeating our work, with similar results. No one proved we were wrong. Yet in spite of this, no one but patients and local general practitioners appeared to believe our findings. Many patients demanded treatment, and some GPs were very keen to treat them. Otherwise, it seemed that only our wives stood beside us</a:t>
            </a:r>
            <a:r>
              <a:rPr lang="en-AU" dirty="0" smtClean="0"/>
              <a:t>.</a:t>
            </a:r>
          </a:p>
          <a:p>
            <a:endParaRPr lang="en-AU" dirty="0"/>
          </a:p>
          <a:p>
            <a:r>
              <a:rPr lang="en-AU" dirty="0"/>
              <a:t>In 1996, I was invited to Japan for a lecture tour. The following year, a three-month tour of Germany and adjacent countries was </a:t>
            </a:r>
            <a:r>
              <a:rPr lang="en-AU" dirty="0" smtClean="0"/>
              <a:t>arranged. This </a:t>
            </a:r>
            <a:r>
              <a:rPr lang="en-AU" dirty="0"/>
              <a:t>provided us with some real recognition for our work, and it seemed the fighting was over. The tour was a wonderful working holiday for Win and me. However, soon after our return, Win experienced difficulty eating, and investigation showed duodenal obstruction due to an inoperable pancreatic carcinoma. Win gradually deteriorated and died four months later. After spending this time caring for her, I decided the time had come to retire.</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25724" y="3878898"/>
            <a:ext cx="5226495" cy="2979102"/>
          </a:xfrm>
          <a:prstGeom prst="rect">
            <a:avLst/>
          </a:prstGeom>
        </p:spPr>
      </p:pic>
    </p:spTree>
    <p:extLst>
      <p:ext uri="{BB962C8B-B14F-4D97-AF65-F5344CB8AC3E}">
        <p14:creationId xmlns:p14="http://schemas.microsoft.com/office/powerpoint/2010/main" val="76307643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04396" y="86061"/>
            <a:ext cx="11532198" cy="6555641"/>
          </a:xfrm>
          <a:prstGeom prst="rect">
            <a:avLst/>
          </a:prstGeom>
          <a:noFill/>
        </p:spPr>
        <p:txBody>
          <a:bodyPr wrap="square" rtlCol="0">
            <a:spAutoFit/>
          </a:bodyPr>
          <a:lstStyle/>
          <a:p>
            <a:pPr algn="ctr" fontAlgn="base"/>
            <a:r>
              <a:rPr lang="en-AU" sz="6000" b="1" dirty="0">
                <a:solidFill>
                  <a:srgbClr val="00B050"/>
                </a:solidFill>
              </a:rPr>
              <a:t>Career </a:t>
            </a:r>
            <a:r>
              <a:rPr lang="en-AU" sz="6000" b="1" dirty="0" smtClean="0">
                <a:solidFill>
                  <a:srgbClr val="00B050"/>
                </a:solidFill>
              </a:rPr>
              <a:t>highlights</a:t>
            </a:r>
          </a:p>
          <a:p>
            <a:pPr algn="ctr" fontAlgn="base"/>
            <a:endParaRPr lang="en-AU" sz="2000" b="1" dirty="0">
              <a:solidFill>
                <a:srgbClr val="00B050"/>
              </a:solidFill>
            </a:endParaRPr>
          </a:p>
          <a:p>
            <a:pPr fontAlgn="base"/>
            <a:r>
              <a:rPr lang="en-AU" sz="2000" b="1" dirty="0"/>
              <a:t>1994:</a:t>
            </a:r>
            <a:r>
              <a:rPr lang="en-AU" sz="2000" dirty="0"/>
              <a:t> Warren Alpert Foundation Prize, Harvard Medical School, with Barry </a:t>
            </a:r>
            <a:r>
              <a:rPr lang="en-AU" sz="2000" dirty="0" smtClean="0"/>
              <a:t>Marshall</a:t>
            </a:r>
          </a:p>
          <a:p>
            <a:pPr fontAlgn="base"/>
            <a:r>
              <a:rPr lang="en-AU" sz="2000" dirty="0"/>
              <a:t/>
            </a:r>
            <a:br>
              <a:rPr lang="en-AU" sz="2000" dirty="0"/>
            </a:br>
            <a:r>
              <a:rPr lang="en-AU" sz="2000" b="1" dirty="0"/>
              <a:t>1995:</a:t>
            </a:r>
            <a:r>
              <a:rPr lang="en-AU" sz="2000" dirty="0"/>
              <a:t> Australian Medical Association, WA Branch Award</a:t>
            </a:r>
            <a:r>
              <a:rPr lang="en-AU" sz="2000" dirty="0" smtClean="0"/>
              <a:t>.</a:t>
            </a:r>
          </a:p>
          <a:p>
            <a:pPr fontAlgn="base"/>
            <a:r>
              <a:rPr lang="en-AU" sz="2000" dirty="0"/>
              <a:t/>
            </a:r>
            <a:br>
              <a:rPr lang="en-AU" sz="2000" dirty="0"/>
            </a:br>
            <a:r>
              <a:rPr lang="en-AU" sz="2000" b="1" dirty="0"/>
              <a:t>1995:</a:t>
            </a:r>
            <a:r>
              <a:rPr lang="en-AU" sz="2000" dirty="0"/>
              <a:t> Royal College of Pathologists of Australasia Distinguished Fellows </a:t>
            </a:r>
            <a:r>
              <a:rPr lang="en-AU" sz="2000" dirty="0" smtClean="0"/>
              <a:t>Award</a:t>
            </a:r>
          </a:p>
          <a:p>
            <a:pPr fontAlgn="base"/>
            <a:r>
              <a:rPr lang="en-AU" sz="2000" dirty="0"/>
              <a:t/>
            </a:r>
            <a:br>
              <a:rPr lang="en-AU" sz="2000" dirty="0"/>
            </a:br>
            <a:r>
              <a:rPr lang="en-AU" sz="2000" b="1" dirty="0"/>
              <a:t>1996:</a:t>
            </a:r>
            <a:r>
              <a:rPr lang="en-AU" sz="2000" dirty="0"/>
              <a:t> Medal of the University of </a:t>
            </a:r>
            <a:r>
              <a:rPr lang="en-AU" sz="2000" dirty="0" smtClean="0"/>
              <a:t>Hiroshima</a:t>
            </a:r>
          </a:p>
          <a:p>
            <a:pPr fontAlgn="base"/>
            <a:r>
              <a:rPr lang="en-AU" sz="2000" dirty="0"/>
              <a:t/>
            </a:r>
            <a:br>
              <a:rPr lang="en-AU" sz="2000" dirty="0"/>
            </a:br>
            <a:r>
              <a:rPr lang="en-AU" sz="2000" b="1" dirty="0"/>
              <a:t>1996:</a:t>
            </a:r>
            <a:r>
              <a:rPr lang="en-AU" sz="2000" dirty="0"/>
              <a:t> University of Adelaide Alumni Association Distinguished Alumni </a:t>
            </a:r>
            <a:r>
              <a:rPr lang="en-AU" sz="2000" dirty="0" smtClean="0"/>
              <a:t>Award</a:t>
            </a:r>
          </a:p>
          <a:p>
            <a:pPr fontAlgn="base"/>
            <a:r>
              <a:rPr lang="en-AU" sz="2000" b="1" dirty="0" smtClean="0"/>
              <a:t>1997</a:t>
            </a:r>
            <a:r>
              <a:rPr lang="en-AU" sz="2000" b="1" dirty="0"/>
              <a:t>:</a:t>
            </a:r>
            <a:r>
              <a:rPr lang="en-AU" sz="2000" dirty="0"/>
              <a:t> Paul Ehrlich and Ludwig </a:t>
            </a:r>
            <a:r>
              <a:rPr lang="en-AU" sz="2000" dirty="0" err="1"/>
              <a:t>Darmstaedter</a:t>
            </a:r>
            <a:r>
              <a:rPr lang="en-AU" sz="2000" dirty="0"/>
              <a:t> Award, with Barry </a:t>
            </a:r>
            <a:r>
              <a:rPr lang="en-AU" sz="2000" dirty="0" smtClean="0"/>
              <a:t>Marshall</a:t>
            </a:r>
          </a:p>
          <a:p>
            <a:pPr fontAlgn="base"/>
            <a:r>
              <a:rPr lang="en-AU" sz="2000" dirty="0"/>
              <a:t/>
            </a:r>
            <a:br>
              <a:rPr lang="en-AU" sz="2000" dirty="0"/>
            </a:br>
            <a:r>
              <a:rPr lang="en-AU" sz="2000" b="1" dirty="0"/>
              <a:t>1998:</a:t>
            </a:r>
            <a:r>
              <a:rPr lang="en-AU" sz="2000" dirty="0"/>
              <a:t> Howard Florey Centenary Medal</a:t>
            </a:r>
            <a:br>
              <a:rPr lang="en-AU" sz="2000" dirty="0"/>
            </a:br>
            <a:r>
              <a:rPr lang="en-AU" sz="2000" b="1" dirty="0"/>
              <a:t>2000: </a:t>
            </a:r>
            <a:r>
              <a:rPr lang="en-AU" sz="2000" dirty="0"/>
              <a:t>Australian Institute of Political Science, Cavalcade of Australian Scientists of the 20th Century</a:t>
            </a:r>
            <a:r>
              <a:rPr lang="en-AU" sz="2000" dirty="0" smtClean="0"/>
              <a:t>,</a:t>
            </a:r>
          </a:p>
          <a:p>
            <a:pPr fontAlgn="base"/>
            <a:r>
              <a:rPr lang="en-AU" sz="2000" dirty="0"/>
              <a:t/>
            </a:r>
            <a:br>
              <a:rPr lang="en-AU" sz="2000" dirty="0"/>
            </a:br>
            <a:r>
              <a:rPr lang="en-AU" sz="2000" b="1" dirty="0"/>
              <a:t>2005:</a:t>
            </a:r>
            <a:r>
              <a:rPr lang="en-AU" sz="2000" dirty="0"/>
              <a:t> Nobel Prize in Physiology or </a:t>
            </a:r>
            <a:r>
              <a:rPr lang="en-AU" sz="2000" dirty="0" smtClean="0"/>
              <a:t>Medicine</a:t>
            </a:r>
          </a:p>
          <a:p>
            <a:pPr fontAlgn="base"/>
            <a:r>
              <a:rPr lang="en-AU" sz="2000" dirty="0"/>
              <a:t/>
            </a:r>
            <a:br>
              <a:rPr lang="en-AU" sz="2000" dirty="0"/>
            </a:br>
            <a:r>
              <a:rPr lang="en-AU" sz="2000" b="1" dirty="0"/>
              <a:t>2007:</a:t>
            </a:r>
            <a:r>
              <a:rPr lang="en-AU" sz="2000" dirty="0"/>
              <a:t> Companion of the Order of Australia</a:t>
            </a:r>
          </a:p>
        </p:txBody>
      </p:sp>
    </p:spTree>
    <p:extLst>
      <p:ext uri="{BB962C8B-B14F-4D97-AF65-F5344CB8AC3E}">
        <p14:creationId xmlns:p14="http://schemas.microsoft.com/office/powerpoint/2010/main" val="80009680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File:Marshall 200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292" y="311971"/>
            <a:ext cx="6121101" cy="612110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5733826" y="161365"/>
            <a:ext cx="6271708" cy="6740307"/>
          </a:xfrm>
          <a:prstGeom prst="rect">
            <a:avLst/>
          </a:prstGeom>
          <a:noFill/>
        </p:spPr>
        <p:txBody>
          <a:bodyPr wrap="square" rtlCol="0">
            <a:spAutoFit/>
          </a:bodyPr>
          <a:lstStyle/>
          <a:p>
            <a:pPr fontAlgn="base"/>
            <a:r>
              <a:rPr lang="en-AU" sz="3600" dirty="0">
                <a:solidFill>
                  <a:srgbClr val="00B050"/>
                </a:solidFill>
              </a:rPr>
              <a:t>Prof Barry Marshall AC</a:t>
            </a:r>
            <a:endParaRPr lang="en-AU" sz="3600" b="1" dirty="0">
              <a:solidFill>
                <a:srgbClr val="00B050"/>
              </a:solidFill>
            </a:endParaRPr>
          </a:p>
          <a:p>
            <a:pPr fontAlgn="base"/>
            <a:r>
              <a:rPr lang="en-AU" b="1" dirty="0"/>
              <a:t>Born: 1951, Kalgoorlie, Western Australia</a:t>
            </a:r>
            <a:endParaRPr lang="en-AU" dirty="0"/>
          </a:p>
          <a:p>
            <a:pPr fontAlgn="base"/>
            <a:r>
              <a:rPr lang="en-AU" dirty="0"/>
              <a:t>Barry Marshall received a Bachelor of Medicine, Bachelor of Surgery from the University of Western Australia in 1975. Together with J. Robin Warren he proved that  Helicobacter pylori is the bacterial cause of most stomach ulcers. For decades medical orthodoxy had held that ulcers were caused by stress, spicy foods and too much acid.</a:t>
            </a:r>
          </a:p>
          <a:p>
            <a:pPr fontAlgn="base"/>
            <a:r>
              <a:rPr lang="en-AU" dirty="0"/>
              <a:t>Dr Marshall had met Robin Warren, a pathologist interested in gastritis, In 1979 while training at Royal Perth Hospital. Together they studied the relationship of spiral bacteria to gastritis. In 1982 they cultured H. pylori and developed the hypothesis that there was a bacterial cause of peptic ulcer and gastric cancer, defying assertions that bacteria could not live in the highly acid environment of the stomach.</a:t>
            </a:r>
          </a:p>
          <a:p>
            <a:pPr fontAlgn="base"/>
            <a:r>
              <a:rPr lang="en-AU" dirty="0"/>
              <a:t>After failing to infect piglets with H. pylori n 1984, Dr Marshall famously drank a petri dish of the bacteria himself and soon developed stomach discomfort, nausea, vomiting and halitosis. On the 14th day of the infection, biopsies of his stomach did not reveal any bacteria, suggesting spontaneous eradication may have occurred. Nor did he develop antibodies to </a:t>
            </a:r>
            <a:r>
              <a:rPr lang="en-AU" dirty="0" err="1"/>
              <a:t>H.pylori</a:t>
            </a:r>
            <a:r>
              <a:rPr lang="en-AU" dirty="0"/>
              <a:t>, suggesting that innate immunity can sometimes overcome acute </a:t>
            </a:r>
            <a:r>
              <a:rPr lang="en-AU" dirty="0" err="1"/>
              <a:t>H.pylori</a:t>
            </a:r>
            <a:r>
              <a:rPr lang="en-AU" dirty="0"/>
              <a:t> infection</a:t>
            </a:r>
            <a:r>
              <a:rPr lang="en-AU" dirty="0" smtClean="0"/>
              <a:t>.</a:t>
            </a:r>
            <a:endParaRPr lang="en-AU" dirty="0"/>
          </a:p>
        </p:txBody>
      </p:sp>
    </p:spTree>
    <p:extLst>
      <p:ext uri="{BB962C8B-B14F-4D97-AF65-F5344CB8AC3E}">
        <p14:creationId xmlns:p14="http://schemas.microsoft.com/office/powerpoint/2010/main" val="85838361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9849" y="376518"/>
            <a:ext cx="11919473" cy="6524863"/>
          </a:xfrm>
          <a:prstGeom prst="rect">
            <a:avLst/>
          </a:prstGeom>
          <a:noFill/>
        </p:spPr>
        <p:txBody>
          <a:bodyPr wrap="square" rtlCol="0">
            <a:spAutoFit/>
          </a:bodyPr>
          <a:lstStyle/>
          <a:p>
            <a:r>
              <a:rPr lang="en-AU" sz="3200" b="1" dirty="0"/>
              <a:t>CRUCIAL scientific evidence from WA Nobel prize winner Barry Marshall </a:t>
            </a:r>
            <a:r>
              <a:rPr lang="en-AU" sz="3200" b="1" dirty="0" smtClean="0"/>
              <a:t>reopened </a:t>
            </a:r>
            <a:r>
              <a:rPr lang="en-AU" sz="3200" b="1" dirty="0"/>
              <a:t>a 29-year-old murder </a:t>
            </a:r>
            <a:r>
              <a:rPr lang="en-AU" sz="3200" b="1" dirty="0" smtClean="0"/>
              <a:t>case</a:t>
            </a:r>
          </a:p>
          <a:p>
            <a:endParaRPr lang="en-AU" dirty="0"/>
          </a:p>
          <a:p>
            <a:r>
              <a:rPr lang="en-AU" sz="2400" dirty="0"/>
              <a:t>In 1983, </a:t>
            </a:r>
            <a:r>
              <a:rPr lang="en-AU" sz="2400" dirty="0" smtClean="0"/>
              <a:t>a </a:t>
            </a:r>
            <a:r>
              <a:rPr lang="en-AU" sz="2400" dirty="0"/>
              <a:t>19-year-old known as </a:t>
            </a:r>
            <a:r>
              <a:rPr lang="en-AU" sz="2400" dirty="0" smtClean="0"/>
              <a:t>CWM, </a:t>
            </a:r>
            <a:r>
              <a:rPr lang="en-AU" sz="2400" dirty="0"/>
              <a:t>received a life sentence after an elderly man with whom he scuffled during a house robbery died of a bleeding duodenal ulcer, seven days after the crime.</a:t>
            </a:r>
            <a:br>
              <a:rPr lang="en-AU" sz="2400" dirty="0"/>
            </a:br>
            <a:r>
              <a:rPr lang="en-AU" sz="2400" dirty="0"/>
              <a:t/>
            </a:r>
            <a:br>
              <a:rPr lang="en-AU" sz="2400" dirty="0"/>
            </a:br>
            <a:r>
              <a:rPr lang="en-AU" sz="2400" dirty="0"/>
              <a:t>At the Supreme Court trial in December that year, </a:t>
            </a:r>
            <a:r>
              <a:rPr lang="en-AU" sz="2400" dirty="0" smtClean="0"/>
              <a:t>the state </a:t>
            </a:r>
            <a:r>
              <a:rPr lang="en-AU" sz="2400" dirty="0"/>
              <a:t>pathologist </a:t>
            </a:r>
            <a:r>
              <a:rPr lang="en-AU" sz="2400" dirty="0" smtClean="0"/>
              <a:t>said </a:t>
            </a:r>
            <a:r>
              <a:rPr lang="en-AU" sz="2400" dirty="0" smtClean="0"/>
              <a:t>the 86-year-old </a:t>
            </a:r>
            <a:r>
              <a:rPr lang="en-AU" sz="2400" dirty="0" smtClean="0"/>
              <a:t>man’s condition </a:t>
            </a:r>
            <a:r>
              <a:rPr lang="en-AU" sz="2400" dirty="0"/>
              <a:t>was brought on by stress caused by the incident.</a:t>
            </a:r>
            <a:br>
              <a:rPr lang="en-AU" sz="2400" dirty="0"/>
            </a:br>
            <a:r>
              <a:rPr lang="en-AU" sz="2400" dirty="0"/>
              <a:t/>
            </a:r>
            <a:br>
              <a:rPr lang="en-AU" sz="2400" dirty="0"/>
            </a:br>
            <a:r>
              <a:rPr lang="en-AU" sz="2400" dirty="0"/>
              <a:t>But </a:t>
            </a:r>
            <a:r>
              <a:rPr lang="en-AU" sz="2400" dirty="0" smtClean="0"/>
              <a:t>the WA </a:t>
            </a:r>
            <a:r>
              <a:rPr lang="en-AU" sz="2400" dirty="0"/>
              <a:t>Attorney-General </a:t>
            </a:r>
            <a:r>
              <a:rPr lang="en-AU" sz="2400" dirty="0" smtClean="0"/>
              <a:t>referred </a:t>
            </a:r>
            <a:r>
              <a:rPr lang="en-AU" sz="2400" dirty="0"/>
              <a:t>the case to the Court of Appeal </a:t>
            </a:r>
            <a:r>
              <a:rPr lang="en-AU" sz="2400" dirty="0" smtClean="0"/>
              <a:t>in 2012, </a:t>
            </a:r>
            <a:r>
              <a:rPr lang="en-AU" sz="2400" dirty="0"/>
              <a:t>after Prof Marshall wrote to the State Solicitor's Office </a:t>
            </a:r>
            <a:r>
              <a:rPr lang="en-AU" sz="2400" dirty="0" smtClean="0"/>
              <a:t>at the behest of CWM’s lawyers.</a:t>
            </a:r>
            <a:r>
              <a:rPr lang="en-AU" sz="2400" dirty="0"/>
              <a:t/>
            </a:r>
            <a:br>
              <a:rPr lang="en-AU" sz="2400" dirty="0"/>
            </a:br>
            <a:r>
              <a:rPr lang="en-AU" sz="2400" dirty="0"/>
              <a:t/>
            </a:r>
            <a:br>
              <a:rPr lang="en-AU" sz="2400" dirty="0"/>
            </a:br>
            <a:r>
              <a:rPr lang="en-AU" sz="2400" dirty="0"/>
              <a:t>Prof Marshall - who won the Nobel in 2005 with co-researcher Robin Warren for proving bacteria not stress caused most ulcers - emphatically told the SSO that injuries suffered during the robbery would not have caused the ulcer or its bleeding</a:t>
            </a:r>
            <a:r>
              <a:rPr lang="en-AU" sz="2400" dirty="0" smtClean="0"/>
              <a:t>.</a:t>
            </a:r>
          </a:p>
          <a:p>
            <a:r>
              <a:rPr lang="en-AU" sz="2400" dirty="0" smtClean="0"/>
              <a:t>The appeal was upheld </a:t>
            </a:r>
            <a:r>
              <a:rPr lang="en-AU" sz="2400" smtClean="0"/>
              <a:t>and CWM was </a:t>
            </a:r>
            <a:r>
              <a:rPr lang="en-AU" sz="2400" dirty="0" smtClean="0"/>
              <a:t>released</a:t>
            </a:r>
            <a:endParaRPr lang="en-AU" sz="2400" dirty="0"/>
          </a:p>
        </p:txBody>
      </p:sp>
    </p:spTree>
    <p:extLst>
      <p:ext uri="{BB962C8B-B14F-4D97-AF65-F5344CB8AC3E}">
        <p14:creationId xmlns:p14="http://schemas.microsoft.com/office/powerpoint/2010/main" val="175397447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48640" y="268941"/>
            <a:ext cx="10972800" cy="6463308"/>
          </a:xfrm>
          <a:prstGeom prst="rect">
            <a:avLst/>
          </a:prstGeom>
          <a:noFill/>
        </p:spPr>
        <p:txBody>
          <a:bodyPr wrap="square" rtlCol="0">
            <a:spAutoFit/>
          </a:bodyPr>
          <a:lstStyle/>
          <a:p>
            <a:pPr algn="ctr" fontAlgn="base"/>
            <a:r>
              <a:rPr lang="en-AU" sz="5400" b="1" dirty="0">
                <a:solidFill>
                  <a:srgbClr val="00B050"/>
                </a:solidFill>
              </a:rPr>
              <a:t>Career highlights</a:t>
            </a:r>
          </a:p>
          <a:p>
            <a:pPr fontAlgn="base"/>
            <a:endParaRPr lang="en-AU" b="1" dirty="0" smtClean="0"/>
          </a:p>
          <a:p>
            <a:pPr fontAlgn="base"/>
            <a:r>
              <a:rPr lang="en-AU" b="1" dirty="0" smtClean="0"/>
              <a:t>1994</a:t>
            </a:r>
            <a:r>
              <a:rPr lang="en-AU" b="1" dirty="0"/>
              <a:t>:</a:t>
            </a:r>
            <a:r>
              <a:rPr lang="en-AU" dirty="0"/>
              <a:t> Warren Alpert Prize</a:t>
            </a:r>
            <a:br>
              <a:rPr lang="en-AU" dirty="0"/>
            </a:br>
            <a:r>
              <a:rPr lang="en-AU" b="1" dirty="0"/>
              <a:t>1995:</a:t>
            </a:r>
            <a:r>
              <a:rPr lang="en-AU" dirty="0"/>
              <a:t> Australian Medical Association </a:t>
            </a:r>
            <a:r>
              <a:rPr lang="en-AU" dirty="0" smtClean="0"/>
              <a:t>Award</a:t>
            </a:r>
          </a:p>
          <a:p>
            <a:pPr fontAlgn="base"/>
            <a:r>
              <a:rPr lang="en-AU" dirty="0"/>
              <a:t/>
            </a:r>
            <a:br>
              <a:rPr lang="en-AU" dirty="0"/>
            </a:br>
            <a:r>
              <a:rPr lang="en-AU" b="1" dirty="0"/>
              <a:t>1995:</a:t>
            </a:r>
            <a:r>
              <a:rPr lang="en-AU" dirty="0"/>
              <a:t> Albert </a:t>
            </a:r>
            <a:r>
              <a:rPr lang="en-AU" dirty="0" err="1"/>
              <a:t>Lasker</a:t>
            </a:r>
            <a:r>
              <a:rPr lang="en-AU" dirty="0"/>
              <a:t> Award for Clinical Medical Research</a:t>
            </a:r>
            <a:br>
              <a:rPr lang="en-AU" dirty="0"/>
            </a:br>
            <a:r>
              <a:rPr lang="en-AU" b="1" dirty="0"/>
              <a:t>1996:</a:t>
            </a:r>
            <a:r>
              <a:rPr lang="en-AU" dirty="0"/>
              <a:t> Gairdner Foundation International </a:t>
            </a:r>
            <a:r>
              <a:rPr lang="en-AU" dirty="0" smtClean="0"/>
              <a:t>Award</a:t>
            </a:r>
          </a:p>
          <a:p>
            <a:pPr fontAlgn="base"/>
            <a:r>
              <a:rPr lang="en-AU" dirty="0"/>
              <a:t/>
            </a:r>
            <a:br>
              <a:rPr lang="en-AU" dirty="0"/>
            </a:br>
            <a:r>
              <a:rPr lang="en-AU" b="1" dirty="0"/>
              <a:t>1997:</a:t>
            </a:r>
            <a:r>
              <a:rPr lang="en-AU" dirty="0"/>
              <a:t> Paul Ehrlich and Ludwig </a:t>
            </a:r>
            <a:r>
              <a:rPr lang="en-AU" dirty="0" err="1"/>
              <a:t>Darmstaedter</a:t>
            </a:r>
            <a:r>
              <a:rPr lang="en-AU" dirty="0"/>
              <a:t> Prize</a:t>
            </a:r>
            <a:br>
              <a:rPr lang="en-AU" dirty="0"/>
            </a:br>
            <a:r>
              <a:rPr lang="en-AU" b="1" dirty="0"/>
              <a:t>1998:</a:t>
            </a:r>
            <a:r>
              <a:rPr lang="en-AU" dirty="0"/>
              <a:t> Dr A.H. Heineken Prize for </a:t>
            </a:r>
            <a:r>
              <a:rPr lang="en-AU" dirty="0" smtClean="0"/>
              <a:t>Medicine</a:t>
            </a:r>
          </a:p>
          <a:p>
            <a:pPr fontAlgn="base"/>
            <a:r>
              <a:rPr lang="en-AU" dirty="0"/>
              <a:t/>
            </a:r>
            <a:br>
              <a:rPr lang="en-AU" dirty="0"/>
            </a:br>
            <a:r>
              <a:rPr lang="en-AU" b="1" dirty="0"/>
              <a:t>1998:</a:t>
            </a:r>
            <a:r>
              <a:rPr lang="en-AU" dirty="0"/>
              <a:t> Florey Medal</a:t>
            </a:r>
            <a:br>
              <a:rPr lang="en-AU" dirty="0"/>
            </a:br>
            <a:r>
              <a:rPr lang="en-AU" b="1" dirty="0"/>
              <a:t>1998:</a:t>
            </a:r>
            <a:r>
              <a:rPr lang="en-AU" dirty="0"/>
              <a:t> Buchanan Medal of the Royal Society</a:t>
            </a:r>
            <a:br>
              <a:rPr lang="en-AU" dirty="0"/>
            </a:br>
            <a:r>
              <a:rPr lang="en-AU" b="1" dirty="0"/>
              <a:t>1999:</a:t>
            </a:r>
            <a:r>
              <a:rPr lang="en-AU" dirty="0"/>
              <a:t> Benjamin Franklin Medal for Life Sciences</a:t>
            </a:r>
            <a:br>
              <a:rPr lang="en-AU" dirty="0"/>
            </a:br>
            <a:r>
              <a:rPr lang="en-AU" b="1" dirty="0"/>
              <a:t>2002:</a:t>
            </a:r>
            <a:r>
              <a:rPr lang="en-AU" dirty="0"/>
              <a:t> Keio Medical Science </a:t>
            </a:r>
            <a:r>
              <a:rPr lang="en-AU" dirty="0" smtClean="0"/>
              <a:t>Prize</a:t>
            </a:r>
          </a:p>
          <a:p>
            <a:pPr fontAlgn="base"/>
            <a:r>
              <a:rPr lang="en-AU" dirty="0"/>
              <a:t/>
            </a:r>
            <a:br>
              <a:rPr lang="en-AU" dirty="0"/>
            </a:br>
            <a:r>
              <a:rPr lang="en-AU" b="1" dirty="0"/>
              <a:t>2003:</a:t>
            </a:r>
            <a:r>
              <a:rPr lang="en-AU" dirty="0"/>
              <a:t> Australian Centenary Medal in.[12</a:t>
            </a:r>
            <a:r>
              <a:rPr lang="en-AU" dirty="0" smtClean="0"/>
              <a:t>]</a:t>
            </a:r>
          </a:p>
          <a:p>
            <a:pPr fontAlgn="base"/>
            <a:r>
              <a:rPr lang="en-AU" dirty="0"/>
              <a:t/>
            </a:r>
            <a:br>
              <a:rPr lang="en-AU" dirty="0"/>
            </a:br>
            <a:r>
              <a:rPr lang="en-AU" b="1" dirty="0"/>
              <a:t>2005:</a:t>
            </a:r>
            <a:r>
              <a:rPr lang="en-AU" dirty="0"/>
              <a:t> Nobel Prize in Physiology or Medicine (with Dr Robin Warren)</a:t>
            </a:r>
            <a:br>
              <a:rPr lang="en-AU" dirty="0"/>
            </a:br>
            <a:r>
              <a:rPr lang="en-AU" b="1" dirty="0"/>
              <a:t>2007:</a:t>
            </a:r>
            <a:r>
              <a:rPr lang="en-AU" dirty="0"/>
              <a:t> Companion of the Order of Australia</a:t>
            </a:r>
          </a:p>
          <a:p>
            <a:endParaRPr lang="en-AU" dirty="0"/>
          </a:p>
        </p:txBody>
      </p:sp>
    </p:spTree>
    <p:extLst>
      <p:ext uri="{BB962C8B-B14F-4D97-AF65-F5344CB8AC3E}">
        <p14:creationId xmlns:p14="http://schemas.microsoft.com/office/powerpoint/2010/main" val="378336525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AU" dirty="0">
                <a:solidFill>
                  <a:srgbClr val="7030A0"/>
                </a:solidFill>
              </a:rPr>
              <a:t>References</a:t>
            </a:r>
            <a:endParaRPr lang="en-AU" dirty="0"/>
          </a:p>
        </p:txBody>
      </p:sp>
      <p:sp>
        <p:nvSpPr>
          <p:cNvPr id="3" name="Content Placeholder 2"/>
          <p:cNvSpPr>
            <a:spLocks noGrp="1"/>
          </p:cNvSpPr>
          <p:nvPr>
            <p:ph idx="1"/>
          </p:nvPr>
        </p:nvSpPr>
        <p:spPr>
          <a:xfrm>
            <a:off x="204395" y="1280160"/>
            <a:ext cx="11801139" cy="5454127"/>
          </a:xfrm>
        </p:spPr>
        <p:txBody>
          <a:bodyPr>
            <a:normAutofit lnSpcReduction="10000"/>
          </a:bodyPr>
          <a:lstStyle/>
          <a:p>
            <a:r>
              <a:rPr lang="en-AU" dirty="0" err="1"/>
              <a:t>Lampathakis</a:t>
            </a:r>
            <a:r>
              <a:rPr lang="en-AU" dirty="0"/>
              <a:t>, P., WA Nobel Prize winner Barry Marshall reopens 1983 murder case, </a:t>
            </a:r>
            <a:r>
              <a:rPr lang="en-AU" dirty="0" err="1"/>
              <a:t>Perthnow</a:t>
            </a:r>
            <a:r>
              <a:rPr lang="en-AU" dirty="0"/>
              <a:t>, May 14, 2012 </a:t>
            </a:r>
            <a:r>
              <a:rPr lang="en-AU" dirty="0">
                <a:hlinkClick r:id="rId2"/>
              </a:rPr>
              <a:t>http://</a:t>
            </a:r>
            <a:r>
              <a:rPr lang="en-AU" dirty="0" smtClean="0">
                <a:hlinkClick r:id="rId2"/>
              </a:rPr>
              <a:t>www.dailytelegraph.com.au/wa-nobel-prize-winner-barry-marshall-re-opens-1983-murder-case/story-fn6b3v4f-1226354936725</a:t>
            </a:r>
            <a:endParaRPr lang="en-AU" dirty="0" smtClean="0"/>
          </a:p>
          <a:p>
            <a:r>
              <a:rPr lang="en-AU" dirty="0" err="1"/>
              <a:t>RiAus</a:t>
            </a:r>
            <a:r>
              <a:rPr lang="en-AU" dirty="0"/>
              <a:t>, J Robin Warren AC, </a:t>
            </a:r>
            <a:r>
              <a:rPr lang="en-AU" dirty="0">
                <a:hlinkClick r:id="rId3"/>
              </a:rPr>
              <a:t>http://riaus.org.au/people/j-robin-warren/</a:t>
            </a:r>
            <a:endParaRPr lang="en-AU" dirty="0"/>
          </a:p>
          <a:p>
            <a:r>
              <a:rPr lang="en-AU" dirty="0" err="1"/>
              <a:t>RiAus</a:t>
            </a:r>
            <a:r>
              <a:rPr lang="en-AU" dirty="0"/>
              <a:t>, Prof Barry Marshall AC, </a:t>
            </a:r>
            <a:r>
              <a:rPr lang="en-AU" dirty="0">
                <a:hlinkClick r:id="rId4"/>
              </a:rPr>
              <a:t>http://riaus.org.au/people/barry-marshall</a:t>
            </a:r>
            <a:r>
              <a:rPr lang="en-AU" dirty="0" smtClean="0">
                <a:hlinkClick r:id="rId4"/>
              </a:rPr>
              <a:t>/</a:t>
            </a:r>
            <a:endParaRPr lang="en-AU" dirty="0"/>
          </a:p>
          <a:p>
            <a:r>
              <a:rPr lang="en-AU" dirty="0" smtClean="0"/>
              <a:t>Swan, Norman, Interviews with Australian Scientists : Dr Robin Warren, Pathologist, Australian Academy </a:t>
            </a:r>
            <a:r>
              <a:rPr lang="en-AU" dirty="0"/>
              <a:t>of Science, 2008, </a:t>
            </a:r>
            <a:r>
              <a:rPr lang="en-AU" dirty="0">
                <a:hlinkClick r:id="rId5"/>
              </a:rPr>
              <a:t>http://</a:t>
            </a:r>
            <a:r>
              <a:rPr lang="en-AU" dirty="0" smtClean="0">
                <a:hlinkClick r:id="rId5"/>
              </a:rPr>
              <a:t>www.sciencearchive.org.au/scientists/interviews/w/rw.html</a:t>
            </a:r>
            <a:endParaRPr lang="en-AU" dirty="0" smtClean="0"/>
          </a:p>
          <a:p>
            <a:r>
              <a:rPr lang="en-AU" dirty="0" smtClean="0"/>
              <a:t>Warren, JR</a:t>
            </a:r>
            <a:r>
              <a:rPr lang="en-AU" dirty="0"/>
              <a:t>, Biography, </a:t>
            </a:r>
            <a:r>
              <a:rPr lang="en-AU" dirty="0">
                <a:hlinkClick r:id="rId6"/>
              </a:rPr>
              <a:t>http://</a:t>
            </a:r>
            <a:r>
              <a:rPr lang="en-AU" dirty="0" smtClean="0">
                <a:hlinkClick r:id="rId6"/>
              </a:rPr>
              <a:t>www.nobelprize.org/nobel_prizes/medicine/laureates/2005/warren-bio.html</a:t>
            </a:r>
            <a:endParaRPr lang="en-AU" dirty="0" smtClean="0"/>
          </a:p>
          <a:p>
            <a:r>
              <a:rPr lang="en-AU" dirty="0"/>
              <a:t>Wikipedia, Barry Marshall, </a:t>
            </a:r>
            <a:r>
              <a:rPr lang="en-AU" dirty="0">
                <a:hlinkClick r:id="rId7"/>
              </a:rPr>
              <a:t>http://</a:t>
            </a:r>
            <a:r>
              <a:rPr lang="en-AU" dirty="0" smtClean="0">
                <a:hlinkClick r:id="rId7"/>
              </a:rPr>
              <a:t>en.wikipedia.org/wiki/Barry_Marshall</a:t>
            </a:r>
            <a:endParaRPr lang="en-AU" dirty="0" smtClean="0"/>
          </a:p>
          <a:p>
            <a:endParaRPr lang="en-AU" dirty="0"/>
          </a:p>
          <a:p>
            <a:endParaRPr lang="en-AU" dirty="0" smtClean="0"/>
          </a:p>
          <a:p>
            <a:endParaRPr lang="en-AU" dirty="0"/>
          </a:p>
        </p:txBody>
      </p:sp>
    </p:spTree>
    <p:extLst>
      <p:ext uri="{BB962C8B-B14F-4D97-AF65-F5344CB8AC3E}">
        <p14:creationId xmlns:p14="http://schemas.microsoft.com/office/powerpoint/2010/main" val="34492022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http://images.slsa.sa.gov.au/samemory/saPeople/Bragg_W/B3991.jp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1268628" y="442783"/>
            <a:ext cx="4145692" cy="5752071"/>
          </a:xfrm>
          <a:prstGeom prst="rect">
            <a:avLst/>
          </a:prstGeom>
          <a:noFill/>
          <a:ln>
            <a:noFill/>
          </a:ln>
        </p:spPr>
      </p:pic>
      <p:pic>
        <p:nvPicPr>
          <p:cNvPr id="5" name="Picture 4" descr="http://www.abc.net.au/radionational/image/4611810-3x4-700x933.jpg"/>
          <p:cNvPicPr/>
          <p:nvPr/>
        </p:nvPicPr>
        <p:blipFill>
          <a:blip r:embed="rId4">
            <a:extLst>
              <a:ext uri="{28A0092B-C50C-407E-A947-70E740481C1C}">
                <a14:useLocalDpi xmlns:a14="http://schemas.microsoft.com/office/drawing/2010/main" val="0"/>
              </a:ext>
            </a:extLst>
          </a:blip>
          <a:srcRect/>
          <a:stretch>
            <a:fillRect/>
          </a:stretch>
        </p:blipFill>
        <p:spPr bwMode="auto">
          <a:xfrm>
            <a:off x="6829167" y="442783"/>
            <a:ext cx="4481384" cy="5659394"/>
          </a:xfrm>
          <a:prstGeom prst="rect">
            <a:avLst/>
          </a:prstGeom>
          <a:noFill/>
          <a:ln>
            <a:noFill/>
          </a:ln>
        </p:spPr>
      </p:pic>
      <p:sp>
        <p:nvSpPr>
          <p:cNvPr id="14" name="TextBox 13"/>
          <p:cNvSpPr txBox="1"/>
          <p:nvPr/>
        </p:nvSpPr>
        <p:spPr>
          <a:xfrm>
            <a:off x="1268628" y="6351373"/>
            <a:ext cx="4145692" cy="646331"/>
          </a:xfrm>
          <a:prstGeom prst="rect">
            <a:avLst/>
          </a:prstGeom>
          <a:noFill/>
        </p:spPr>
        <p:txBody>
          <a:bodyPr wrap="square" rtlCol="0">
            <a:spAutoFit/>
          </a:bodyPr>
          <a:lstStyle/>
          <a:p>
            <a:r>
              <a:rPr lang="en-AU" b="1" dirty="0" smtClean="0">
                <a:solidFill>
                  <a:srgbClr val="0070C0"/>
                </a:solidFill>
              </a:rPr>
              <a:t>    Bragg</a:t>
            </a:r>
            <a:r>
              <a:rPr lang="en-AU" b="1" dirty="0">
                <a:solidFill>
                  <a:srgbClr val="0070C0"/>
                </a:solidFill>
              </a:rPr>
              <a:t>, William Henry 1862-1942</a:t>
            </a:r>
            <a:endParaRPr lang="en-AU" dirty="0">
              <a:solidFill>
                <a:srgbClr val="0070C0"/>
              </a:solidFill>
            </a:endParaRPr>
          </a:p>
          <a:p>
            <a:endParaRPr lang="en-AU" dirty="0"/>
          </a:p>
        </p:txBody>
      </p:sp>
      <p:sp>
        <p:nvSpPr>
          <p:cNvPr id="15" name="TextBox 14"/>
          <p:cNvSpPr txBox="1"/>
          <p:nvPr/>
        </p:nvSpPr>
        <p:spPr>
          <a:xfrm>
            <a:off x="6993924" y="6351373"/>
            <a:ext cx="4316627" cy="646331"/>
          </a:xfrm>
          <a:prstGeom prst="rect">
            <a:avLst/>
          </a:prstGeom>
          <a:noFill/>
        </p:spPr>
        <p:txBody>
          <a:bodyPr wrap="square" rtlCol="0">
            <a:spAutoFit/>
          </a:bodyPr>
          <a:lstStyle/>
          <a:p>
            <a:r>
              <a:rPr lang="en-AU" b="1" dirty="0" smtClean="0"/>
              <a:t>     </a:t>
            </a:r>
            <a:r>
              <a:rPr lang="en-AU" b="1" dirty="0" smtClean="0">
                <a:solidFill>
                  <a:srgbClr val="0070C0"/>
                </a:solidFill>
              </a:rPr>
              <a:t>Bragg</a:t>
            </a:r>
            <a:r>
              <a:rPr lang="en-AU" b="1" dirty="0">
                <a:solidFill>
                  <a:srgbClr val="0070C0"/>
                </a:solidFill>
              </a:rPr>
              <a:t>, William Lawrence 1890-1971</a:t>
            </a:r>
          </a:p>
          <a:p>
            <a:endParaRPr lang="en-AU" dirty="0"/>
          </a:p>
        </p:txBody>
      </p:sp>
      <p:pic>
        <p:nvPicPr>
          <p:cNvPr id="6" name="Picture 5" descr="http://3.bp.blogspot.com/_IoU3bEFUwWc/TC3exuFh3dI/AAAAAAAAJVA/A894KhdqOys/s400/William+Henry+Bragg.jpg"/>
          <p:cNvPicPr/>
          <p:nvPr/>
        </p:nvPicPr>
        <p:blipFill>
          <a:blip r:embed="rId5">
            <a:extLst>
              <a:ext uri="{28A0092B-C50C-407E-A947-70E740481C1C}">
                <a14:useLocalDpi xmlns:a14="http://schemas.microsoft.com/office/drawing/2010/main" val="0"/>
              </a:ext>
            </a:extLst>
          </a:blip>
          <a:srcRect/>
          <a:stretch>
            <a:fillRect/>
          </a:stretch>
        </p:blipFill>
        <p:spPr bwMode="auto">
          <a:xfrm>
            <a:off x="1569824" y="172085"/>
            <a:ext cx="3543300" cy="5172710"/>
          </a:xfrm>
          <a:prstGeom prst="rect">
            <a:avLst/>
          </a:prstGeom>
          <a:noFill/>
          <a:ln>
            <a:noFill/>
          </a:ln>
        </p:spPr>
      </p:pic>
    </p:spTree>
    <p:extLst>
      <p:ext uri="{BB962C8B-B14F-4D97-AF65-F5344CB8AC3E}">
        <p14:creationId xmlns:p14="http://schemas.microsoft.com/office/powerpoint/2010/main" val="12857168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9315" y="792480"/>
            <a:ext cx="3857625" cy="5410009"/>
          </a:xfrm>
          <a:prstGeom prst="rect">
            <a:avLst/>
          </a:prstGeom>
        </p:spPr>
      </p:pic>
      <p:sp>
        <p:nvSpPr>
          <p:cNvPr id="4" name="Rectangle 3"/>
          <p:cNvSpPr/>
          <p:nvPr/>
        </p:nvSpPr>
        <p:spPr>
          <a:xfrm>
            <a:off x="4815840" y="499872"/>
            <a:ext cx="7181088" cy="3836948"/>
          </a:xfrm>
          <a:prstGeom prst="rect">
            <a:avLst/>
          </a:prstGeom>
        </p:spPr>
        <p:txBody>
          <a:bodyPr wrap="square">
            <a:spAutoFit/>
          </a:bodyPr>
          <a:lstStyle/>
          <a:p>
            <a:pPr>
              <a:lnSpc>
                <a:spcPts val="1585"/>
              </a:lnSpc>
              <a:spcAft>
                <a:spcPts val="720"/>
              </a:spcAft>
            </a:pPr>
            <a:r>
              <a:rPr lang="en-AU" sz="2800" dirty="0" smtClean="0">
                <a:solidFill>
                  <a:srgbClr val="333333"/>
                </a:solidFill>
                <a:latin typeface="Georgia" panose="02040502050405020303" pitchFamily="18" charset="0"/>
                <a:ea typeface="Times New Roman" panose="02020603050405020304" pitchFamily="18" charset="0"/>
              </a:rPr>
              <a:t>Sir </a:t>
            </a:r>
            <a:r>
              <a:rPr lang="en-AU" sz="2800" dirty="0">
                <a:solidFill>
                  <a:srgbClr val="333333"/>
                </a:solidFill>
                <a:latin typeface="Georgia" panose="02040502050405020303" pitchFamily="18" charset="0"/>
                <a:ea typeface="Times New Roman" panose="02020603050405020304" pitchFamily="18" charset="0"/>
              </a:rPr>
              <a:t>William </a:t>
            </a:r>
            <a:r>
              <a:rPr lang="en-AU" sz="2800" b="1" dirty="0">
                <a:solidFill>
                  <a:srgbClr val="333333"/>
                </a:solidFill>
                <a:latin typeface="Georgia" panose="02040502050405020303" pitchFamily="18" charset="0"/>
                <a:ea typeface="Times New Roman" panose="02020603050405020304" pitchFamily="18" charset="0"/>
              </a:rPr>
              <a:t>Bragg</a:t>
            </a:r>
            <a:r>
              <a:rPr lang="en-AU" sz="2800" dirty="0">
                <a:solidFill>
                  <a:srgbClr val="333333"/>
                </a:solidFill>
                <a:latin typeface="Georgia" panose="02040502050405020303" pitchFamily="18" charset="0"/>
                <a:ea typeface="Times New Roman" panose="02020603050405020304" pitchFamily="18" charset="0"/>
              </a:rPr>
              <a:t> was a tall, </a:t>
            </a:r>
            <a:r>
              <a:rPr lang="en-AU" sz="2800" dirty="0" smtClean="0">
                <a:solidFill>
                  <a:srgbClr val="333333"/>
                </a:solidFill>
                <a:latin typeface="Georgia" panose="02040502050405020303" pitchFamily="18" charset="0"/>
                <a:ea typeface="Times New Roman" panose="02020603050405020304" pitchFamily="18" charset="0"/>
              </a:rPr>
              <a:t>rosy-cheeked </a:t>
            </a:r>
          </a:p>
          <a:p>
            <a:pPr>
              <a:lnSpc>
                <a:spcPts val="1585"/>
              </a:lnSpc>
              <a:spcAft>
                <a:spcPts val="720"/>
              </a:spcAft>
            </a:pPr>
            <a:endParaRPr lang="en-AU" sz="2800" dirty="0">
              <a:solidFill>
                <a:srgbClr val="333333"/>
              </a:solidFill>
              <a:latin typeface="Georgia" panose="02040502050405020303" pitchFamily="18" charset="0"/>
              <a:ea typeface="Times New Roman" panose="02020603050405020304" pitchFamily="18" charset="0"/>
            </a:endParaRPr>
          </a:p>
          <a:p>
            <a:pPr>
              <a:lnSpc>
                <a:spcPts val="1585"/>
              </a:lnSpc>
              <a:spcAft>
                <a:spcPts val="720"/>
              </a:spcAft>
            </a:pPr>
            <a:r>
              <a:rPr lang="en-AU" sz="2800" dirty="0" smtClean="0">
                <a:solidFill>
                  <a:srgbClr val="333333"/>
                </a:solidFill>
                <a:latin typeface="Georgia" panose="02040502050405020303" pitchFamily="18" charset="0"/>
                <a:ea typeface="Times New Roman" panose="02020603050405020304" pitchFamily="18" charset="0"/>
              </a:rPr>
              <a:t>man</a:t>
            </a:r>
            <a:r>
              <a:rPr lang="en-AU" sz="2800" dirty="0">
                <a:solidFill>
                  <a:srgbClr val="333333"/>
                </a:solidFill>
                <a:latin typeface="Georgia" panose="02040502050405020303" pitchFamily="18" charset="0"/>
                <a:ea typeface="Times New Roman" panose="02020603050405020304" pitchFamily="18" charset="0"/>
              </a:rPr>
              <a:t>, whose </a:t>
            </a:r>
            <a:r>
              <a:rPr lang="en-AU" sz="2800" dirty="0" smtClean="0">
                <a:solidFill>
                  <a:srgbClr val="333333"/>
                </a:solidFill>
                <a:latin typeface="Georgia" panose="02040502050405020303" pitchFamily="18" charset="0"/>
                <a:ea typeface="Times New Roman" panose="02020603050405020304" pitchFamily="18" charset="0"/>
              </a:rPr>
              <a:t>large eyes </a:t>
            </a:r>
            <a:r>
              <a:rPr lang="en-AU" sz="2800" dirty="0">
                <a:solidFill>
                  <a:srgbClr val="333333"/>
                </a:solidFill>
                <a:latin typeface="Georgia" panose="02040502050405020303" pitchFamily="18" charset="0"/>
                <a:ea typeface="Times New Roman" panose="02020603050405020304" pitchFamily="18" charset="0"/>
              </a:rPr>
              <a:t>were dark and kindly</a:t>
            </a:r>
            <a:r>
              <a:rPr lang="en-AU" sz="2800" dirty="0" smtClean="0">
                <a:solidFill>
                  <a:srgbClr val="333333"/>
                </a:solidFill>
                <a:latin typeface="Georgia" panose="02040502050405020303" pitchFamily="18" charset="0"/>
                <a:ea typeface="Times New Roman" panose="02020603050405020304" pitchFamily="18" charset="0"/>
              </a:rPr>
              <a:t>.</a:t>
            </a:r>
          </a:p>
          <a:p>
            <a:pPr>
              <a:lnSpc>
                <a:spcPts val="1585"/>
              </a:lnSpc>
              <a:spcAft>
                <a:spcPts val="720"/>
              </a:spcAft>
            </a:pPr>
            <a:endParaRPr lang="en-AU" sz="2800" dirty="0">
              <a:solidFill>
                <a:srgbClr val="333333"/>
              </a:solidFill>
              <a:latin typeface="Georgia" panose="02040502050405020303" pitchFamily="18" charset="0"/>
              <a:ea typeface="Times New Roman" panose="02020603050405020304" pitchFamily="18" charset="0"/>
            </a:endParaRPr>
          </a:p>
          <a:p>
            <a:pPr>
              <a:lnSpc>
                <a:spcPts val="1585"/>
              </a:lnSpc>
              <a:spcAft>
                <a:spcPts val="720"/>
              </a:spcAft>
            </a:pPr>
            <a:r>
              <a:rPr lang="en-AU" sz="2800" dirty="0" smtClean="0">
                <a:solidFill>
                  <a:srgbClr val="333333"/>
                </a:solidFill>
                <a:latin typeface="Georgia" panose="02040502050405020303" pitchFamily="18" charset="0"/>
                <a:ea typeface="Times New Roman" panose="02020603050405020304" pitchFamily="18" charset="0"/>
              </a:rPr>
              <a:t>His religious </a:t>
            </a:r>
            <a:r>
              <a:rPr lang="en-AU" sz="2800" dirty="0">
                <a:solidFill>
                  <a:srgbClr val="333333"/>
                </a:solidFill>
                <a:latin typeface="Georgia" panose="02040502050405020303" pitchFamily="18" charset="0"/>
                <a:ea typeface="Times New Roman" panose="02020603050405020304" pitchFamily="18" charset="0"/>
              </a:rPr>
              <a:t>beliefs were strong, </a:t>
            </a:r>
            <a:r>
              <a:rPr lang="en-AU" sz="2800" dirty="0" smtClean="0">
                <a:solidFill>
                  <a:srgbClr val="333333"/>
                </a:solidFill>
                <a:latin typeface="Georgia" panose="02040502050405020303" pitchFamily="18" charset="0"/>
                <a:ea typeface="Times New Roman" panose="02020603050405020304" pitchFamily="18" charset="0"/>
              </a:rPr>
              <a:t>but </a:t>
            </a:r>
            <a:r>
              <a:rPr lang="en-AU" sz="2800" dirty="0">
                <a:solidFill>
                  <a:srgbClr val="333333"/>
                </a:solidFill>
                <a:latin typeface="Georgia" panose="02040502050405020303" pitchFamily="18" charset="0"/>
                <a:ea typeface="Times New Roman" panose="02020603050405020304" pitchFamily="18" charset="0"/>
              </a:rPr>
              <a:t>not </a:t>
            </a:r>
            <a:endParaRPr lang="en-AU" sz="2800" dirty="0" smtClean="0">
              <a:solidFill>
                <a:srgbClr val="333333"/>
              </a:solidFill>
              <a:latin typeface="Georgia" panose="02040502050405020303" pitchFamily="18" charset="0"/>
              <a:ea typeface="Times New Roman" panose="02020603050405020304" pitchFamily="18" charset="0"/>
            </a:endParaRPr>
          </a:p>
          <a:p>
            <a:pPr>
              <a:lnSpc>
                <a:spcPts val="1585"/>
              </a:lnSpc>
              <a:spcAft>
                <a:spcPts val="720"/>
              </a:spcAft>
            </a:pPr>
            <a:endParaRPr lang="en-AU" sz="2800" dirty="0">
              <a:solidFill>
                <a:srgbClr val="333333"/>
              </a:solidFill>
              <a:latin typeface="Georgia" panose="02040502050405020303" pitchFamily="18" charset="0"/>
              <a:ea typeface="Times New Roman" panose="02020603050405020304" pitchFamily="18" charset="0"/>
            </a:endParaRPr>
          </a:p>
          <a:p>
            <a:pPr>
              <a:lnSpc>
                <a:spcPts val="1585"/>
              </a:lnSpc>
              <a:spcAft>
                <a:spcPts val="720"/>
              </a:spcAft>
            </a:pPr>
            <a:r>
              <a:rPr lang="en-AU" sz="2800" dirty="0" smtClean="0">
                <a:solidFill>
                  <a:srgbClr val="333333"/>
                </a:solidFill>
                <a:latin typeface="Georgia" panose="02040502050405020303" pitchFamily="18" charset="0"/>
                <a:ea typeface="Times New Roman" panose="02020603050405020304" pitchFamily="18" charset="0"/>
              </a:rPr>
              <a:t>dogmatic. He </a:t>
            </a:r>
            <a:r>
              <a:rPr lang="en-AU" sz="2800" dirty="0">
                <a:solidFill>
                  <a:srgbClr val="333333"/>
                </a:solidFill>
                <a:latin typeface="Georgia" panose="02040502050405020303" pitchFamily="18" charset="0"/>
                <a:ea typeface="Times New Roman" panose="02020603050405020304" pitchFamily="18" charset="0"/>
              </a:rPr>
              <a:t>was always modest </a:t>
            </a:r>
            <a:r>
              <a:rPr lang="en-AU" sz="2800" dirty="0" smtClean="0">
                <a:solidFill>
                  <a:srgbClr val="333333"/>
                </a:solidFill>
                <a:latin typeface="Georgia" panose="02040502050405020303" pitchFamily="18" charset="0"/>
                <a:ea typeface="Times New Roman" panose="02020603050405020304" pitchFamily="18" charset="0"/>
              </a:rPr>
              <a:t>and ready </a:t>
            </a:r>
          </a:p>
          <a:p>
            <a:pPr>
              <a:lnSpc>
                <a:spcPts val="1585"/>
              </a:lnSpc>
              <a:spcAft>
                <a:spcPts val="720"/>
              </a:spcAft>
            </a:pPr>
            <a:endParaRPr lang="en-AU" sz="2800" dirty="0">
              <a:solidFill>
                <a:srgbClr val="333333"/>
              </a:solidFill>
              <a:latin typeface="Georgia" panose="02040502050405020303" pitchFamily="18" charset="0"/>
              <a:ea typeface="Times New Roman" panose="02020603050405020304" pitchFamily="18" charset="0"/>
            </a:endParaRPr>
          </a:p>
          <a:p>
            <a:pPr>
              <a:lnSpc>
                <a:spcPts val="1585"/>
              </a:lnSpc>
              <a:spcAft>
                <a:spcPts val="720"/>
              </a:spcAft>
            </a:pPr>
            <a:r>
              <a:rPr lang="en-AU" sz="2800" dirty="0" smtClean="0">
                <a:solidFill>
                  <a:srgbClr val="333333"/>
                </a:solidFill>
                <a:latin typeface="Georgia" panose="02040502050405020303" pitchFamily="18" charset="0"/>
                <a:ea typeface="Times New Roman" panose="02020603050405020304" pitchFamily="18" charset="0"/>
              </a:rPr>
              <a:t>to </a:t>
            </a:r>
            <a:r>
              <a:rPr lang="en-AU" sz="2800" dirty="0">
                <a:solidFill>
                  <a:srgbClr val="333333"/>
                </a:solidFill>
                <a:latin typeface="Georgia" panose="02040502050405020303" pitchFamily="18" charset="0"/>
                <a:ea typeface="Times New Roman" panose="02020603050405020304" pitchFamily="18" charset="0"/>
              </a:rPr>
              <a:t>change his views, </a:t>
            </a:r>
            <a:r>
              <a:rPr lang="en-AU" sz="2800" dirty="0" smtClean="0">
                <a:solidFill>
                  <a:srgbClr val="333333"/>
                </a:solidFill>
                <a:latin typeface="Georgia" panose="02040502050405020303" pitchFamily="18" charset="0"/>
                <a:ea typeface="Times New Roman" panose="02020603050405020304" pitchFamily="18" charset="0"/>
              </a:rPr>
              <a:t>and his personal</a:t>
            </a:r>
          </a:p>
          <a:p>
            <a:pPr>
              <a:lnSpc>
                <a:spcPts val="1585"/>
              </a:lnSpc>
              <a:spcAft>
                <a:spcPts val="720"/>
              </a:spcAft>
            </a:pPr>
            <a:endParaRPr lang="en-AU" sz="2800" dirty="0">
              <a:solidFill>
                <a:srgbClr val="333333"/>
              </a:solidFill>
              <a:latin typeface="Georgia" panose="02040502050405020303" pitchFamily="18" charset="0"/>
              <a:ea typeface="Times New Roman" panose="02020603050405020304" pitchFamily="18" charset="0"/>
            </a:endParaRPr>
          </a:p>
          <a:p>
            <a:pPr>
              <a:lnSpc>
                <a:spcPts val="1585"/>
              </a:lnSpc>
              <a:spcAft>
                <a:spcPts val="720"/>
              </a:spcAft>
            </a:pPr>
            <a:r>
              <a:rPr lang="en-AU" sz="2800" dirty="0" smtClean="0">
                <a:solidFill>
                  <a:srgbClr val="333333"/>
                </a:solidFill>
                <a:latin typeface="Georgia" panose="02040502050405020303" pitchFamily="18" charset="0"/>
                <a:ea typeface="Times New Roman" panose="02020603050405020304" pitchFamily="18" charset="0"/>
              </a:rPr>
              <a:t>character </a:t>
            </a:r>
            <a:r>
              <a:rPr lang="en-AU" sz="2800" dirty="0">
                <a:solidFill>
                  <a:srgbClr val="333333"/>
                </a:solidFill>
                <a:latin typeface="Georgia" panose="02040502050405020303" pitchFamily="18" charset="0"/>
                <a:ea typeface="Times New Roman" panose="02020603050405020304" pitchFamily="18" charset="0"/>
              </a:rPr>
              <a:t>shines </a:t>
            </a:r>
            <a:r>
              <a:rPr lang="en-AU" sz="2800" dirty="0" smtClean="0">
                <a:solidFill>
                  <a:srgbClr val="333333"/>
                </a:solidFill>
                <a:latin typeface="Georgia" panose="02040502050405020303" pitchFamily="18" charset="0"/>
                <a:ea typeface="Times New Roman" panose="02020603050405020304" pitchFamily="18" charset="0"/>
              </a:rPr>
              <a:t>through </a:t>
            </a:r>
            <a:r>
              <a:rPr lang="en-AU" sz="2800" dirty="0">
                <a:solidFill>
                  <a:srgbClr val="333333"/>
                </a:solidFill>
                <a:latin typeface="Georgia" panose="02040502050405020303" pitchFamily="18" charset="0"/>
                <a:ea typeface="Times New Roman" panose="02020603050405020304" pitchFamily="18" charset="0"/>
              </a:rPr>
              <a:t>the records as </a:t>
            </a:r>
            <a:r>
              <a:rPr lang="en-AU" sz="2800" dirty="0" smtClean="0">
                <a:solidFill>
                  <a:srgbClr val="333333"/>
                </a:solidFill>
                <a:latin typeface="Georgia" panose="02040502050405020303" pitchFamily="18" charset="0"/>
                <a:ea typeface="Times New Roman" panose="02020603050405020304" pitchFamily="18" charset="0"/>
              </a:rPr>
              <a:t>that</a:t>
            </a:r>
          </a:p>
          <a:p>
            <a:pPr>
              <a:lnSpc>
                <a:spcPts val="1585"/>
              </a:lnSpc>
              <a:spcAft>
                <a:spcPts val="720"/>
              </a:spcAft>
            </a:pPr>
            <a:endParaRPr lang="en-AU" sz="2800" dirty="0">
              <a:solidFill>
                <a:srgbClr val="333333"/>
              </a:solidFill>
              <a:latin typeface="Georgia" panose="02040502050405020303" pitchFamily="18" charset="0"/>
              <a:ea typeface="Times New Roman" panose="02020603050405020304" pitchFamily="18" charset="0"/>
            </a:endParaRPr>
          </a:p>
          <a:p>
            <a:pPr>
              <a:lnSpc>
                <a:spcPts val="1585"/>
              </a:lnSpc>
              <a:spcAft>
                <a:spcPts val="720"/>
              </a:spcAft>
            </a:pPr>
            <a:r>
              <a:rPr lang="en-AU" sz="2800" dirty="0" smtClean="0">
                <a:solidFill>
                  <a:srgbClr val="333333"/>
                </a:solidFill>
                <a:latin typeface="Georgia" panose="02040502050405020303" pitchFamily="18" charset="0"/>
                <a:ea typeface="Times New Roman" panose="02020603050405020304" pitchFamily="18" charset="0"/>
              </a:rPr>
              <a:t>of </a:t>
            </a:r>
            <a:r>
              <a:rPr lang="en-AU" sz="2800" dirty="0">
                <a:solidFill>
                  <a:srgbClr val="333333"/>
                </a:solidFill>
                <a:latin typeface="Georgia" panose="02040502050405020303" pitchFamily="18" charset="0"/>
                <a:ea typeface="Times New Roman" panose="02020603050405020304" pitchFamily="18" charset="0"/>
              </a:rPr>
              <a:t>a gentle and humane man.</a:t>
            </a:r>
            <a:endParaRPr lang="en-AU" sz="2800" dirty="0">
              <a:effectLst/>
              <a:latin typeface="Times New Roman" panose="02020603050405020304" pitchFamily="18" charset="0"/>
              <a:ea typeface="Times New Roman" panose="02020603050405020304" pitchFamily="18" charset="0"/>
            </a:endParaRPr>
          </a:p>
        </p:txBody>
      </p:sp>
      <p:sp>
        <p:nvSpPr>
          <p:cNvPr id="5" name="Rectangle 4"/>
          <p:cNvSpPr/>
          <p:nvPr/>
        </p:nvSpPr>
        <p:spPr>
          <a:xfrm>
            <a:off x="4718304" y="4336820"/>
            <a:ext cx="7193280" cy="2062103"/>
          </a:xfrm>
          <a:prstGeom prst="rect">
            <a:avLst/>
          </a:prstGeom>
        </p:spPr>
        <p:txBody>
          <a:bodyPr wrap="square">
            <a:spAutoFit/>
          </a:bodyPr>
          <a:lstStyle/>
          <a:p>
            <a:pPr lvl="1"/>
            <a:endParaRPr lang="en-AU" dirty="0" smtClean="0">
              <a:latin typeface="Helvetica" panose="020B0604020202020204" pitchFamily="34" charset="0"/>
              <a:ea typeface="Calibri" panose="020F0502020204030204" pitchFamily="34" charset="0"/>
              <a:cs typeface="Times New Roman" panose="02020603050405020304" pitchFamily="18" charset="0"/>
            </a:endParaRPr>
          </a:p>
          <a:p>
            <a:pPr lvl="1"/>
            <a:r>
              <a:rPr lang="en-AU" dirty="0" smtClean="0">
                <a:latin typeface="Helvetica" panose="020B0604020202020204" pitchFamily="34" charset="0"/>
                <a:ea typeface="Calibri" panose="020F0502020204030204" pitchFamily="34" charset="0"/>
                <a:cs typeface="Times New Roman" panose="02020603050405020304" pitchFamily="18" charset="0"/>
              </a:rPr>
              <a:t>Bragg </a:t>
            </a:r>
            <a:r>
              <a:rPr lang="en-AU" dirty="0">
                <a:latin typeface="Helvetica" panose="020B0604020202020204" pitchFamily="34" charset="0"/>
                <a:ea typeface="Calibri" panose="020F0502020204030204" pitchFamily="34" charset="0"/>
                <a:cs typeface="Times New Roman" panose="02020603050405020304" pitchFamily="18" charset="0"/>
              </a:rPr>
              <a:t>was born at </a:t>
            </a:r>
            <a:r>
              <a:rPr lang="en-AU" dirty="0">
                <a:solidFill>
                  <a:srgbClr val="0000FF"/>
                </a:solidFill>
                <a:latin typeface="Helvetica" panose="020B0604020202020204" pitchFamily="34" charset="0"/>
                <a:ea typeface="Calibri" panose="020F0502020204030204" pitchFamily="34" charset="0"/>
                <a:cs typeface="Times New Roman" panose="02020603050405020304" pitchFamily="18" charset="0"/>
                <a:hlinkClick r:id="rId3" tooltip="Westward, Cumbria"/>
              </a:rPr>
              <a:t>Westward</a:t>
            </a:r>
            <a:r>
              <a:rPr lang="en-AU" sz="2000" dirty="0">
                <a:latin typeface="Calibri" panose="020F0502020204030204" pitchFamily="34" charset="0"/>
                <a:ea typeface="Calibri" panose="020F0502020204030204" pitchFamily="34" charset="0"/>
                <a:cs typeface="Times New Roman" panose="02020603050405020304" pitchFamily="18" charset="0"/>
              </a:rPr>
              <a:t>,</a:t>
            </a:r>
            <a:r>
              <a:rPr lang="en-AU" dirty="0">
                <a:latin typeface="Helvetica" panose="020B0604020202020204" pitchFamily="34" charset="0"/>
                <a:ea typeface="Calibri" panose="020F0502020204030204" pitchFamily="34" charset="0"/>
                <a:cs typeface="Times New Roman" panose="02020603050405020304" pitchFamily="18" charset="0"/>
              </a:rPr>
              <a:t> </a:t>
            </a:r>
            <a:r>
              <a:rPr lang="en-AU" sz="2000" dirty="0">
                <a:latin typeface="Calibri" panose="020F0502020204030204" pitchFamily="34" charset="0"/>
                <a:ea typeface="Calibri" panose="020F0502020204030204" pitchFamily="34" charset="0"/>
                <a:cs typeface="Times New Roman" panose="02020603050405020304" pitchFamily="18" charset="0"/>
              </a:rPr>
              <a:t> </a:t>
            </a:r>
            <a:r>
              <a:rPr lang="en-AU" dirty="0">
                <a:solidFill>
                  <a:srgbClr val="0000FF"/>
                </a:solidFill>
                <a:latin typeface="Helvetica" panose="020B0604020202020204" pitchFamily="34" charset="0"/>
                <a:ea typeface="Calibri" panose="020F0502020204030204" pitchFamily="34" charset="0"/>
                <a:cs typeface="Times New Roman" panose="02020603050405020304" pitchFamily="18" charset="0"/>
                <a:hlinkClick r:id="rId4" tooltip="Cumberland"/>
              </a:rPr>
              <a:t>Cumberland</a:t>
            </a:r>
            <a:r>
              <a:rPr lang="en-AU" dirty="0">
                <a:latin typeface="Helvetica" panose="020B0604020202020204" pitchFamily="34" charset="0"/>
                <a:ea typeface="Calibri" panose="020F0502020204030204" pitchFamily="34" charset="0"/>
                <a:cs typeface="Times New Roman" panose="02020603050405020304" pitchFamily="18" charset="0"/>
              </a:rPr>
              <a:t>, the son of Robert John Bragg, a merchant marine officer and farmer, and his wife Mary née Wood, a clergyman's daughter. When Bragg was seven years old, his mother died, and he was raised by his uncle, also named William Bragg, at </a:t>
            </a:r>
            <a:r>
              <a:rPr lang="en-AU" dirty="0">
                <a:solidFill>
                  <a:srgbClr val="0000FF"/>
                </a:solidFill>
                <a:latin typeface="Helvetica" panose="020B0604020202020204" pitchFamily="34" charset="0"/>
                <a:ea typeface="Calibri" panose="020F0502020204030204" pitchFamily="34" charset="0"/>
                <a:cs typeface="Times New Roman" panose="02020603050405020304" pitchFamily="18" charset="0"/>
                <a:hlinkClick r:id="rId5" tooltip="Market Harborough"/>
              </a:rPr>
              <a:t>Market Harborough</a:t>
            </a:r>
            <a:r>
              <a:rPr lang="en-AU" dirty="0">
                <a:latin typeface="Helvetica" panose="020B0604020202020204" pitchFamily="34" charset="0"/>
                <a:ea typeface="Calibri" panose="020F0502020204030204" pitchFamily="34" charset="0"/>
                <a:cs typeface="Times New Roman" panose="02020603050405020304" pitchFamily="18" charset="0"/>
              </a:rPr>
              <a:t>, Leicestershire. </a:t>
            </a:r>
            <a:endParaRPr lang="en-AU" dirty="0"/>
          </a:p>
        </p:txBody>
      </p:sp>
    </p:spTree>
    <p:extLst>
      <p:ext uri="{BB962C8B-B14F-4D97-AF65-F5344CB8AC3E}">
        <p14:creationId xmlns:p14="http://schemas.microsoft.com/office/powerpoint/2010/main" val="39759543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68224" y="292608"/>
            <a:ext cx="11606784" cy="6555641"/>
          </a:xfrm>
          <a:prstGeom prst="rect">
            <a:avLst/>
          </a:prstGeom>
        </p:spPr>
        <p:txBody>
          <a:bodyPr wrap="square">
            <a:spAutoFit/>
          </a:bodyPr>
          <a:lstStyle/>
          <a:p>
            <a:r>
              <a:rPr lang="en-AU" sz="2800" dirty="0">
                <a:solidFill>
                  <a:srgbClr val="333333"/>
                </a:solidFill>
                <a:latin typeface="Georgia" panose="02040502050405020303" pitchFamily="18" charset="0"/>
                <a:ea typeface="Calibri" panose="020F0502020204030204" pitchFamily="34" charset="0"/>
                <a:cs typeface="Times New Roman" panose="02020603050405020304" pitchFamily="18" charset="0"/>
              </a:rPr>
              <a:t>He won scholarships to the local grammar school and to King William's College, Isle of Man, where he became head of the school and won an exhibition to Trinity College, Cambridge. There he worked almost entirely at mathematics; later </a:t>
            </a:r>
            <a:r>
              <a:rPr lang="en-AU" sz="2800" dirty="0" smtClean="0">
                <a:solidFill>
                  <a:srgbClr val="333333"/>
                </a:solidFill>
                <a:latin typeface="Georgia" panose="02040502050405020303" pitchFamily="18" charset="0"/>
                <a:ea typeface="Calibri" panose="020F0502020204030204" pitchFamily="34" charset="0"/>
                <a:cs typeface="Times New Roman" panose="02020603050405020304" pitchFamily="18" charset="0"/>
              </a:rPr>
              <a:t>regretting </a:t>
            </a:r>
            <a:r>
              <a:rPr lang="en-AU" sz="2800" dirty="0">
                <a:solidFill>
                  <a:srgbClr val="333333"/>
                </a:solidFill>
                <a:latin typeface="Georgia" panose="02040502050405020303" pitchFamily="18" charset="0"/>
                <a:ea typeface="Calibri" panose="020F0502020204030204" pitchFamily="34" charset="0"/>
                <a:cs typeface="Times New Roman" panose="02020603050405020304" pitchFamily="18" charset="0"/>
              </a:rPr>
              <a:t>this early specialization. Lacking both spending money and easy sociability, he was saved from loneliness by his skill at games. In 1884 he graduated as third wrangler and a year later was awarded a first in part III of the </a:t>
            </a:r>
            <a:r>
              <a:rPr lang="en-AU" sz="2800" dirty="0" err="1">
                <a:solidFill>
                  <a:srgbClr val="333333"/>
                </a:solidFill>
                <a:latin typeface="Georgia" panose="02040502050405020303" pitchFamily="18" charset="0"/>
                <a:ea typeface="Calibri" panose="020F0502020204030204" pitchFamily="34" charset="0"/>
                <a:cs typeface="Times New Roman" panose="02020603050405020304" pitchFamily="18" charset="0"/>
              </a:rPr>
              <a:t>tripos</a:t>
            </a:r>
            <a:r>
              <a:rPr lang="en-AU" sz="2800" dirty="0" smtClean="0">
                <a:solidFill>
                  <a:srgbClr val="333333"/>
                </a:solidFill>
                <a:latin typeface="Georgia" panose="02040502050405020303" pitchFamily="18" charset="0"/>
                <a:ea typeface="Calibri" panose="020F0502020204030204" pitchFamily="34" charset="0"/>
                <a:cs typeface="Times New Roman" panose="02020603050405020304" pitchFamily="18" charset="0"/>
              </a:rPr>
              <a:t>.</a:t>
            </a:r>
          </a:p>
          <a:p>
            <a:endParaRPr lang="en-AU" sz="2800" dirty="0" smtClean="0">
              <a:solidFill>
                <a:srgbClr val="333333"/>
              </a:solidFill>
              <a:latin typeface="Georgia" panose="02040502050405020303" pitchFamily="18" charset="0"/>
              <a:ea typeface="Calibri" panose="020F0502020204030204" pitchFamily="34" charset="0"/>
              <a:cs typeface="Times New Roman" panose="02020603050405020304" pitchFamily="18" charset="0"/>
            </a:endParaRPr>
          </a:p>
          <a:p>
            <a:r>
              <a:rPr lang="en-AU" sz="2800" dirty="0" smtClean="0">
                <a:solidFill>
                  <a:srgbClr val="333333"/>
                </a:solidFill>
                <a:latin typeface="Georgia" panose="02040502050405020303" pitchFamily="18" charset="0"/>
                <a:cs typeface="Times New Roman" panose="02020603050405020304" pitchFamily="18" charset="0"/>
              </a:rPr>
              <a:t>In 1886 Bragg arrived in Adelaide to take up the university post of Sir Thomas Elder Professor of Pure &amp; Applied Mathematics &amp; Physics– it had recently been vacated by Sir Horace Lamb. Initially ignorant of physics he was to become one of the most eminent men of his time. Having at first only 2 students he did not proceed to engage in research but instead apprenticed himself to a firm of instrument makers so as to make apparatus for his deficient teaching laboratory. </a:t>
            </a:r>
            <a:endParaRPr lang="en-AU" sz="2800" dirty="0"/>
          </a:p>
        </p:txBody>
      </p:sp>
      <p:sp>
        <p:nvSpPr>
          <p:cNvPr id="6" name="Rectangle 5"/>
          <p:cNvSpPr/>
          <p:nvPr/>
        </p:nvSpPr>
        <p:spPr>
          <a:xfrm>
            <a:off x="1194816" y="5803392"/>
            <a:ext cx="9582912" cy="977191"/>
          </a:xfrm>
          <a:prstGeom prst="rect">
            <a:avLst/>
          </a:prstGeom>
        </p:spPr>
        <p:txBody>
          <a:bodyPr wrap="square">
            <a:spAutoFit/>
          </a:bodyPr>
          <a:lstStyle/>
          <a:p>
            <a:pPr>
              <a:lnSpc>
                <a:spcPts val="1585"/>
              </a:lnSpc>
              <a:spcAft>
                <a:spcPts val="720"/>
              </a:spcAft>
            </a:pPr>
            <a:endParaRPr lang="en-AU" sz="1400" dirty="0" smtClean="0">
              <a:solidFill>
                <a:srgbClr val="333333"/>
              </a:solidFill>
              <a:latin typeface="Georgia" panose="02040502050405020303" pitchFamily="18" charset="0"/>
              <a:ea typeface="Times New Roman" panose="02020603050405020304" pitchFamily="18" charset="0"/>
            </a:endParaRPr>
          </a:p>
          <a:p>
            <a:pPr>
              <a:lnSpc>
                <a:spcPts val="1585"/>
              </a:lnSpc>
              <a:spcAft>
                <a:spcPts val="720"/>
              </a:spcAft>
            </a:pPr>
            <a:endParaRPr lang="en-AU" sz="1400" dirty="0">
              <a:solidFill>
                <a:srgbClr val="333333"/>
              </a:solidFill>
              <a:latin typeface="Georgia" panose="02040502050405020303" pitchFamily="18" charset="0"/>
              <a:ea typeface="Times New Roman" panose="02020603050405020304" pitchFamily="18" charset="0"/>
            </a:endParaRPr>
          </a:p>
          <a:p>
            <a:pPr>
              <a:lnSpc>
                <a:spcPts val="1585"/>
              </a:lnSpc>
              <a:spcAft>
                <a:spcPts val="720"/>
              </a:spcAft>
            </a:pPr>
            <a:endParaRPr lang="en-AU" sz="1400" dirty="0" smtClean="0">
              <a:solidFill>
                <a:srgbClr val="333333"/>
              </a:solidFill>
              <a:latin typeface="Georgia" panose="02040502050405020303" pitchFamily="18" charset="0"/>
              <a:ea typeface="Times New Roman" panose="02020603050405020304" pitchFamily="18" charset="0"/>
            </a:endParaRPr>
          </a:p>
        </p:txBody>
      </p:sp>
    </p:spTree>
    <p:extLst>
      <p:ext uri="{BB962C8B-B14F-4D97-AF65-F5344CB8AC3E}">
        <p14:creationId xmlns:p14="http://schemas.microsoft.com/office/powerpoint/2010/main" val="14021123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5488" y="317892"/>
            <a:ext cx="11375136" cy="9453870"/>
          </a:xfrm>
          <a:prstGeom prst="rect">
            <a:avLst/>
          </a:prstGeom>
        </p:spPr>
        <p:txBody>
          <a:bodyPr wrap="square">
            <a:spAutoFit/>
          </a:bodyPr>
          <a:lstStyle/>
          <a:p>
            <a:pPr>
              <a:lnSpc>
                <a:spcPct val="150000"/>
              </a:lnSpc>
              <a:spcAft>
                <a:spcPts val="720"/>
              </a:spcAft>
            </a:pPr>
            <a:r>
              <a:rPr lang="en-AU" dirty="0">
                <a:solidFill>
                  <a:srgbClr val="333333"/>
                </a:solidFill>
                <a:latin typeface="Georgia" panose="02040502050405020303" pitchFamily="18" charset="0"/>
                <a:ea typeface="Times New Roman" panose="02020603050405020304" pitchFamily="18" charset="0"/>
              </a:rPr>
              <a:t>Meeting with a friendly reception, particularly from the family of </a:t>
            </a:r>
            <a:r>
              <a:rPr lang="en-AU" u="sng" dirty="0" smtClean="0">
                <a:solidFill>
                  <a:srgbClr val="905D27"/>
                </a:solidFill>
                <a:latin typeface="Georgia" panose="02040502050405020303" pitchFamily="18" charset="0"/>
                <a:ea typeface="Times New Roman" panose="02020603050405020304" pitchFamily="18" charset="0"/>
                <a:hlinkClick r:id="rId2" tooltip="Todd, Sir Charles (1826 - 1910)"/>
              </a:rPr>
              <a:t>Sir </a:t>
            </a:r>
            <a:r>
              <a:rPr lang="en-AU" u="sng" dirty="0">
                <a:solidFill>
                  <a:srgbClr val="905D27"/>
                </a:solidFill>
                <a:latin typeface="Georgia" panose="02040502050405020303" pitchFamily="18" charset="0"/>
                <a:ea typeface="Times New Roman" panose="02020603050405020304" pitchFamily="18" charset="0"/>
                <a:hlinkClick r:id="rId2" tooltip="Todd, Sir Charles (1826 - 1910)"/>
              </a:rPr>
              <a:t>Charles Todd</a:t>
            </a:r>
            <a:r>
              <a:rPr lang="en-AU" dirty="0">
                <a:solidFill>
                  <a:srgbClr val="333333"/>
                </a:solidFill>
                <a:latin typeface="Georgia" panose="02040502050405020303" pitchFamily="18" charset="0"/>
                <a:ea typeface="Times New Roman" panose="02020603050405020304" pitchFamily="18" charset="0"/>
              </a:rPr>
              <a:t>, </a:t>
            </a:r>
            <a:r>
              <a:rPr lang="en-AU" b="1" dirty="0">
                <a:solidFill>
                  <a:srgbClr val="333333"/>
                </a:solidFill>
                <a:latin typeface="Georgia" panose="02040502050405020303" pitchFamily="18" charset="0"/>
                <a:ea typeface="Times New Roman" panose="02020603050405020304" pitchFamily="18" charset="0"/>
              </a:rPr>
              <a:t>Bragg </a:t>
            </a:r>
            <a:r>
              <a:rPr lang="en-AU" dirty="0">
                <a:solidFill>
                  <a:srgbClr val="333333"/>
                </a:solidFill>
                <a:latin typeface="Georgia" panose="02040502050405020303" pitchFamily="18" charset="0"/>
                <a:ea typeface="Times New Roman" panose="02020603050405020304" pitchFamily="18" charset="0"/>
              </a:rPr>
              <a:t>enjoyed a wide popularity, and his personality blossomed. He played tennis and golf and helped to introduce lacrosse to South Australia. On 1 June 1889 he married Todd's daughter </a:t>
            </a:r>
            <a:r>
              <a:rPr lang="en-AU" dirty="0" err="1">
                <a:solidFill>
                  <a:srgbClr val="333333"/>
                </a:solidFill>
                <a:latin typeface="Georgia" panose="02040502050405020303" pitchFamily="18" charset="0"/>
                <a:ea typeface="Times New Roman" panose="02020603050405020304" pitchFamily="18" charset="0"/>
              </a:rPr>
              <a:t>Gwendoline</a:t>
            </a:r>
            <a:r>
              <a:rPr lang="en-AU" dirty="0">
                <a:solidFill>
                  <a:srgbClr val="333333"/>
                </a:solidFill>
                <a:latin typeface="Georgia" panose="02040502050405020303" pitchFamily="18" charset="0"/>
                <a:ea typeface="Times New Roman" panose="02020603050405020304" pitchFamily="18" charset="0"/>
              </a:rPr>
              <a:t>, a skilled water-colourist; </a:t>
            </a:r>
            <a:r>
              <a:rPr lang="en-AU" b="1" dirty="0">
                <a:solidFill>
                  <a:srgbClr val="333333"/>
                </a:solidFill>
                <a:latin typeface="Georgia" panose="02040502050405020303" pitchFamily="18" charset="0"/>
                <a:ea typeface="Times New Roman" panose="02020603050405020304" pitchFamily="18" charset="0"/>
              </a:rPr>
              <a:t>Bragg</a:t>
            </a:r>
            <a:r>
              <a:rPr lang="en-AU" dirty="0">
                <a:solidFill>
                  <a:srgbClr val="333333"/>
                </a:solidFill>
                <a:latin typeface="Georgia" panose="02040502050405020303" pitchFamily="18" charset="0"/>
                <a:ea typeface="Times New Roman" panose="02020603050405020304" pitchFamily="18" charset="0"/>
              </a:rPr>
              <a:t> took up painting and they exhibited together. They had two sons, William Lawrence in 1890, Robert Charles in 1892 who was later killed in 1914 at Gallipoli, and a daughter </a:t>
            </a:r>
            <a:r>
              <a:rPr lang="en-AU" dirty="0" err="1">
                <a:solidFill>
                  <a:srgbClr val="333333"/>
                </a:solidFill>
                <a:latin typeface="Georgia" panose="02040502050405020303" pitchFamily="18" charset="0"/>
                <a:ea typeface="Times New Roman" panose="02020603050405020304" pitchFamily="18" charset="0"/>
              </a:rPr>
              <a:t>Gwendoline</a:t>
            </a:r>
            <a:r>
              <a:rPr lang="en-AU" dirty="0">
                <a:solidFill>
                  <a:srgbClr val="333333"/>
                </a:solidFill>
                <a:latin typeface="Georgia" panose="02040502050405020303" pitchFamily="18" charset="0"/>
                <a:ea typeface="Times New Roman" panose="02020603050405020304" pitchFamily="18" charset="0"/>
              </a:rPr>
              <a:t> Mary in 1907. </a:t>
            </a:r>
            <a:endParaRPr lang="en-AU" dirty="0">
              <a:latin typeface="Times New Roman" panose="02020603050405020304" pitchFamily="18" charset="0"/>
              <a:ea typeface="Times New Roman" panose="02020603050405020304" pitchFamily="18" charset="0"/>
            </a:endParaRPr>
          </a:p>
          <a:p>
            <a:pPr>
              <a:lnSpc>
                <a:spcPct val="150000"/>
              </a:lnSpc>
              <a:spcAft>
                <a:spcPts val="720"/>
              </a:spcAft>
            </a:pPr>
            <a:r>
              <a:rPr lang="en-AU" b="1" dirty="0">
                <a:solidFill>
                  <a:srgbClr val="333333"/>
                </a:solidFill>
                <a:latin typeface="Georgia" panose="02040502050405020303" pitchFamily="18" charset="0"/>
                <a:ea typeface="Times New Roman" panose="02020603050405020304" pitchFamily="18" charset="0"/>
              </a:rPr>
              <a:t>Bragg</a:t>
            </a:r>
            <a:r>
              <a:rPr lang="en-AU" dirty="0">
                <a:solidFill>
                  <a:srgbClr val="333333"/>
                </a:solidFill>
                <a:latin typeface="Georgia" panose="02040502050405020303" pitchFamily="18" charset="0"/>
                <a:ea typeface="Times New Roman" panose="02020603050405020304" pitchFamily="18" charset="0"/>
              </a:rPr>
              <a:t> was active in the affairs of the Public Library, Museum and Art Gallery of South Australia, the School of Mines and Industries and the Teachers' Guild.</a:t>
            </a:r>
            <a:endParaRPr lang="en-AU" dirty="0">
              <a:latin typeface="Times New Roman" panose="02020603050405020304" pitchFamily="18" charset="0"/>
              <a:ea typeface="Times New Roman" panose="02020603050405020304" pitchFamily="18" charset="0"/>
            </a:endParaRPr>
          </a:p>
          <a:p>
            <a:pPr>
              <a:lnSpc>
                <a:spcPct val="150000"/>
              </a:lnSpc>
              <a:spcAft>
                <a:spcPts val="720"/>
              </a:spcAft>
            </a:pPr>
            <a:r>
              <a:rPr lang="en-AU" dirty="0">
                <a:solidFill>
                  <a:srgbClr val="333333"/>
                </a:solidFill>
                <a:latin typeface="Georgia" panose="02040502050405020303" pitchFamily="18" charset="0"/>
                <a:ea typeface="Times New Roman" panose="02020603050405020304" pitchFamily="18" charset="0"/>
              </a:rPr>
              <a:t>At the university he encouraged student activities, particularly the formation of the union. He believed that the greatest work a colonial university could do was to act as 'the centre from which all education radiates' and help to bring all teachers in touch with the best thinking. Country teachers were welcomed to his lectures and not required to pay fees. His academic interest shifted to physics: he developed a flair for expounding the subject both in formal classes and in public lectures often enlivened with experimental demonstrations. Electromagnetism interested him; one day in 1895 </a:t>
            </a:r>
            <a:r>
              <a:rPr lang="en-AU" dirty="0" smtClean="0">
                <a:solidFill>
                  <a:srgbClr val="333333"/>
                </a:solidFill>
                <a:latin typeface="Georgia" panose="02040502050405020303" pitchFamily="18" charset="0"/>
                <a:ea typeface="Times New Roman" panose="02020603050405020304" pitchFamily="18" charset="0"/>
              </a:rPr>
              <a:t>whilst experimenting </a:t>
            </a:r>
            <a:r>
              <a:rPr lang="en-AU" dirty="0">
                <a:solidFill>
                  <a:srgbClr val="333333"/>
                </a:solidFill>
                <a:latin typeface="Georgia" panose="02040502050405020303" pitchFamily="18" charset="0"/>
                <a:ea typeface="Times New Roman" panose="02020603050405020304" pitchFamily="18" charset="0"/>
              </a:rPr>
              <a:t>with a </a:t>
            </a:r>
            <a:r>
              <a:rPr lang="en-AU" dirty="0" err="1">
                <a:solidFill>
                  <a:srgbClr val="333333"/>
                </a:solidFill>
                <a:latin typeface="Georgia" panose="02040502050405020303" pitchFamily="18" charset="0"/>
                <a:ea typeface="Times New Roman" panose="02020603050405020304" pitchFamily="18" charset="0"/>
              </a:rPr>
              <a:t>Hertzian</a:t>
            </a:r>
            <a:r>
              <a:rPr lang="en-AU" dirty="0">
                <a:solidFill>
                  <a:srgbClr val="333333"/>
                </a:solidFill>
                <a:latin typeface="Georgia" panose="02040502050405020303" pitchFamily="18" charset="0"/>
                <a:ea typeface="Times New Roman" panose="02020603050405020304" pitchFamily="18" charset="0"/>
              </a:rPr>
              <a:t> oscillator </a:t>
            </a:r>
            <a:r>
              <a:rPr lang="en-AU" dirty="0" smtClean="0">
                <a:solidFill>
                  <a:srgbClr val="333333"/>
                </a:solidFill>
                <a:latin typeface="Georgia" panose="02040502050405020303" pitchFamily="18" charset="0"/>
                <a:ea typeface="Times New Roman" panose="02020603050405020304" pitchFamily="18" charset="0"/>
              </a:rPr>
              <a:t>he </a:t>
            </a:r>
            <a:r>
              <a:rPr lang="en-AU" dirty="0">
                <a:solidFill>
                  <a:srgbClr val="333333"/>
                </a:solidFill>
                <a:latin typeface="Georgia" panose="02040502050405020303" pitchFamily="18" charset="0"/>
                <a:ea typeface="Times New Roman" panose="02020603050405020304" pitchFamily="18" charset="0"/>
              </a:rPr>
              <a:t>was visited by Ernest Rutherford </a:t>
            </a:r>
            <a:r>
              <a:rPr lang="en-AU" dirty="0" smtClean="0">
                <a:solidFill>
                  <a:srgbClr val="333333"/>
                </a:solidFill>
                <a:latin typeface="Georgia" panose="02040502050405020303" pitchFamily="18" charset="0"/>
                <a:ea typeface="Times New Roman" panose="02020603050405020304" pitchFamily="18" charset="0"/>
              </a:rPr>
              <a:t>on </a:t>
            </a:r>
            <a:r>
              <a:rPr lang="en-AU" dirty="0">
                <a:solidFill>
                  <a:srgbClr val="333333"/>
                </a:solidFill>
                <a:latin typeface="Georgia" panose="02040502050405020303" pitchFamily="18" charset="0"/>
                <a:ea typeface="Times New Roman" panose="02020603050405020304" pitchFamily="18" charset="0"/>
              </a:rPr>
              <a:t>his way to Cambridge and had </a:t>
            </a:r>
            <a:r>
              <a:rPr lang="en-AU" dirty="0" smtClean="0">
                <a:solidFill>
                  <a:srgbClr val="333333"/>
                </a:solidFill>
                <a:latin typeface="Georgia" panose="02040502050405020303" pitchFamily="18" charset="0"/>
                <a:ea typeface="Times New Roman" panose="02020603050405020304" pitchFamily="18" charset="0"/>
              </a:rPr>
              <a:t>been working </a:t>
            </a:r>
            <a:r>
              <a:rPr lang="en-AU" dirty="0">
                <a:solidFill>
                  <a:srgbClr val="333333"/>
                </a:solidFill>
                <a:latin typeface="Georgia" panose="02040502050405020303" pitchFamily="18" charset="0"/>
                <a:ea typeface="Times New Roman" panose="02020603050405020304" pitchFamily="18" charset="0"/>
              </a:rPr>
              <a:t>on radio transmission at Christchurch, New Zealand. It was the beginning of a valuable lifelong friendship</a:t>
            </a:r>
            <a:r>
              <a:rPr lang="en-AU" dirty="0" smtClean="0">
                <a:solidFill>
                  <a:srgbClr val="333333"/>
                </a:solidFill>
                <a:latin typeface="Georgia" panose="02040502050405020303" pitchFamily="18" charset="0"/>
                <a:ea typeface="Times New Roman" panose="02020603050405020304" pitchFamily="18" charset="0"/>
              </a:rPr>
              <a:t>.</a:t>
            </a:r>
          </a:p>
          <a:p>
            <a:pPr>
              <a:lnSpc>
                <a:spcPts val="1585"/>
              </a:lnSpc>
              <a:spcAft>
                <a:spcPts val="720"/>
              </a:spcAft>
            </a:pPr>
            <a:endParaRPr lang="en-AU" sz="2400" dirty="0">
              <a:solidFill>
                <a:srgbClr val="333333"/>
              </a:solidFill>
              <a:effectLst/>
              <a:latin typeface="Georgia" panose="02040502050405020303" pitchFamily="18" charset="0"/>
              <a:ea typeface="Times New Roman" panose="02020603050405020304" pitchFamily="18" charset="0"/>
            </a:endParaRPr>
          </a:p>
          <a:p>
            <a:pPr>
              <a:lnSpc>
                <a:spcPts val="1585"/>
              </a:lnSpc>
              <a:spcAft>
                <a:spcPts val="720"/>
              </a:spcAft>
            </a:pPr>
            <a:endParaRPr lang="en-AU" sz="2400" dirty="0" smtClean="0">
              <a:solidFill>
                <a:srgbClr val="333333"/>
              </a:solidFill>
              <a:latin typeface="Georgia" panose="02040502050405020303" pitchFamily="18" charset="0"/>
              <a:ea typeface="Times New Roman" panose="02020603050405020304" pitchFamily="18" charset="0"/>
            </a:endParaRPr>
          </a:p>
          <a:p>
            <a:pPr>
              <a:lnSpc>
                <a:spcPts val="1585"/>
              </a:lnSpc>
              <a:spcAft>
                <a:spcPts val="720"/>
              </a:spcAft>
            </a:pPr>
            <a:endParaRPr lang="en-AU" sz="2400" dirty="0">
              <a:solidFill>
                <a:srgbClr val="333333"/>
              </a:solidFill>
              <a:effectLst/>
              <a:latin typeface="Georgia" panose="02040502050405020303" pitchFamily="18" charset="0"/>
              <a:ea typeface="Times New Roman" panose="02020603050405020304" pitchFamily="18" charset="0"/>
            </a:endParaRPr>
          </a:p>
          <a:p>
            <a:pPr>
              <a:lnSpc>
                <a:spcPts val="1585"/>
              </a:lnSpc>
              <a:spcAft>
                <a:spcPts val="720"/>
              </a:spcAft>
            </a:pPr>
            <a:endParaRPr lang="en-AU" sz="2400" dirty="0" smtClean="0">
              <a:solidFill>
                <a:srgbClr val="333333"/>
              </a:solidFill>
              <a:latin typeface="Georgia" panose="02040502050405020303" pitchFamily="18" charset="0"/>
              <a:ea typeface="Times New Roman" panose="02020603050405020304" pitchFamily="18" charset="0"/>
            </a:endParaRPr>
          </a:p>
          <a:p>
            <a:pPr>
              <a:lnSpc>
                <a:spcPts val="1585"/>
              </a:lnSpc>
              <a:spcAft>
                <a:spcPts val="720"/>
              </a:spcAft>
            </a:pPr>
            <a:endParaRPr lang="en-AU" sz="2400" dirty="0">
              <a:solidFill>
                <a:srgbClr val="333333"/>
              </a:solidFill>
              <a:effectLst/>
              <a:latin typeface="Georgia" panose="02040502050405020303" pitchFamily="18" charset="0"/>
              <a:ea typeface="Times New Roman" panose="02020603050405020304" pitchFamily="18" charset="0"/>
            </a:endParaRPr>
          </a:p>
          <a:p>
            <a:pPr>
              <a:lnSpc>
                <a:spcPts val="1585"/>
              </a:lnSpc>
              <a:spcAft>
                <a:spcPts val="720"/>
              </a:spcAft>
            </a:pPr>
            <a:endParaRPr lang="en-AU" sz="2400" dirty="0" smtClean="0">
              <a:solidFill>
                <a:srgbClr val="333333"/>
              </a:solidFill>
              <a:latin typeface="Georgia" panose="02040502050405020303" pitchFamily="18" charset="0"/>
              <a:ea typeface="Times New Roman" panose="02020603050405020304" pitchFamily="18" charset="0"/>
            </a:endParaRPr>
          </a:p>
          <a:p>
            <a:pPr>
              <a:lnSpc>
                <a:spcPts val="1585"/>
              </a:lnSpc>
              <a:spcAft>
                <a:spcPts val="720"/>
              </a:spcAft>
            </a:pPr>
            <a:endParaRPr lang="en-AU" sz="2400" dirty="0">
              <a:solidFill>
                <a:srgbClr val="333333"/>
              </a:solidFill>
              <a:effectLst/>
              <a:latin typeface="Georgia" panose="02040502050405020303" pitchFamily="18" charset="0"/>
              <a:ea typeface="Times New Roman" panose="02020603050405020304" pitchFamily="18" charset="0"/>
            </a:endParaRPr>
          </a:p>
          <a:p>
            <a:pPr>
              <a:lnSpc>
                <a:spcPts val="1585"/>
              </a:lnSpc>
              <a:spcAft>
                <a:spcPts val="720"/>
              </a:spcAft>
            </a:pPr>
            <a:endParaRPr lang="en-AU" sz="2400" dirty="0" smtClean="0">
              <a:solidFill>
                <a:srgbClr val="333333"/>
              </a:solidFill>
              <a:latin typeface="Georgia" panose="02040502050405020303" pitchFamily="18" charset="0"/>
              <a:ea typeface="Times New Roman" panose="02020603050405020304" pitchFamily="18" charset="0"/>
            </a:endParaRPr>
          </a:p>
          <a:p>
            <a:pPr>
              <a:lnSpc>
                <a:spcPts val="1585"/>
              </a:lnSpc>
              <a:spcAft>
                <a:spcPts val="720"/>
              </a:spcAft>
            </a:pPr>
            <a:endParaRPr lang="en-AU" sz="2400" dirty="0">
              <a:solidFill>
                <a:srgbClr val="333333"/>
              </a:solidFill>
              <a:effectLst/>
              <a:latin typeface="Georgia" panose="02040502050405020303" pitchFamily="18" charset="0"/>
              <a:ea typeface="Times New Roman" panose="02020603050405020304" pitchFamily="18" charset="0"/>
            </a:endParaRPr>
          </a:p>
          <a:p>
            <a:pPr>
              <a:lnSpc>
                <a:spcPts val="1585"/>
              </a:lnSpc>
              <a:spcAft>
                <a:spcPts val="720"/>
              </a:spcAft>
            </a:pPr>
            <a:endParaRPr lang="en-AU"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4556385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31648" y="0"/>
            <a:ext cx="11460480" cy="9325630"/>
          </a:xfrm>
          <a:prstGeom prst="rect">
            <a:avLst/>
          </a:prstGeom>
        </p:spPr>
        <p:txBody>
          <a:bodyPr wrap="square">
            <a:spAutoFit/>
          </a:bodyPr>
          <a:lstStyle/>
          <a:p>
            <a:pPr>
              <a:lnSpc>
                <a:spcPct val="200000"/>
              </a:lnSpc>
            </a:pPr>
            <a:r>
              <a:rPr lang="en-AU" sz="2000" dirty="0">
                <a:solidFill>
                  <a:srgbClr val="000000"/>
                </a:solidFill>
                <a:latin typeface="Times New Roman" panose="02020603050405020304" pitchFamily="18" charset="0"/>
                <a:ea typeface="Times New Roman" panose="02020603050405020304" pitchFamily="18" charset="0"/>
              </a:rPr>
              <a:t>William Bragg was a favourite University of Adelaide Professor of Physics. He occupied himself with teaching, management, educational reform, university life, family life, </a:t>
            </a:r>
            <a:r>
              <a:rPr lang="en-AU" sz="2000" dirty="0" smtClean="0">
                <a:solidFill>
                  <a:srgbClr val="000000"/>
                </a:solidFill>
                <a:latin typeface="Times New Roman" panose="02020603050405020304" pitchFamily="18" charset="0"/>
                <a:ea typeface="Times New Roman" panose="02020603050405020304" pitchFamily="18" charset="0"/>
              </a:rPr>
              <a:t>and </a:t>
            </a:r>
            <a:r>
              <a:rPr lang="en-AU" sz="2000" dirty="0">
                <a:solidFill>
                  <a:srgbClr val="000000"/>
                </a:solidFill>
                <a:latin typeface="Times New Roman" panose="02020603050405020304" pitchFamily="18" charset="0"/>
                <a:ea typeface="Times New Roman" panose="02020603050405020304" pitchFamily="18" charset="0"/>
              </a:rPr>
              <a:t>participating in church activities, becoming churchwarden of St John's Church, Adelaide, and even obtaining a licence to preach</a:t>
            </a:r>
            <a:r>
              <a:rPr lang="en-AU" sz="2000" dirty="0" smtClean="0">
                <a:solidFill>
                  <a:srgbClr val="000000"/>
                </a:solidFill>
                <a:latin typeface="Times New Roman" panose="02020603050405020304" pitchFamily="18" charset="0"/>
                <a:ea typeface="Times New Roman" panose="02020603050405020304" pitchFamily="18" charset="0"/>
              </a:rPr>
              <a:t>.</a:t>
            </a:r>
          </a:p>
          <a:p>
            <a:pPr>
              <a:lnSpc>
                <a:spcPct val="200000"/>
              </a:lnSpc>
            </a:pPr>
            <a:endParaRPr lang="en-AU" sz="2000" dirty="0">
              <a:latin typeface="Times New Roman" panose="02020603050405020304" pitchFamily="18" charset="0"/>
              <a:ea typeface="Times New Roman" panose="02020603050405020304" pitchFamily="18" charset="0"/>
            </a:endParaRPr>
          </a:p>
          <a:p>
            <a:pPr>
              <a:lnSpc>
                <a:spcPct val="200000"/>
              </a:lnSpc>
            </a:pPr>
            <a:r>
              <a:rPr lang="en-AU" sz="2000" dirty="0">
                <a:solidFill>
                  <a:srgbClr val="000000"/>
                </a:solidFill>
                <a:latin typeface="Times New Roman" panose="02020603050405020304" pitchFamily="18" charset="0"/>
                <a:ea typeface="Times New Roman" panose="02020603050405020304" pitchFamily="18" charset="0"/>
              </a:rPr>
              <a:t>As he was, by his own admission, unadventurous, William Bragg had not yet considered following a research career; he was quite satisfied with his life as it was. He became a popular public lecturer, and delighted in making new scientific ideas easily understood for everyone by using simple, </a:t>
            </a:r>
            <a:r>
              <a:rPr lang="en-AU" sz="2000" dirty="0" smtClean="0">
                <a:solidFill>
                  <a:srgbClr val="000000"/>
                </a:solidFill>
                <a:latin typeface="Times New Roman" panose="02020603050405020304" pitchFamily="18" charset="0"/>
                <a:ea typeface="Times New Roman" panose="02020603050405020304" pitchFamily="18" charset="0"/>
              </a:rPr>
              <a:t>straightforward </a:t>
            </a:r>
            <a:r>
              <a:rPr lang="en-AU" sz="2000" dirty="0">
                <a:solidFill>
                  <a:srgbClr val="000000"/>
                </a:solidFill>
                <a:latin typeface="Times New Roman" panose="02020603050405020304" pitchFamily="18" charset="0"/>
                <a:ea typeface="Times New Roman" panose="02020603050405020304" pitchFamily="18" charset="0"/>
              </a:rPr>
              <a:t>language and engaging demonstrations. He was a kind, charming man, and his audience adored him. This was an exciting, enjoyable time for William Bragg and his young family</a:t>
            </a:r>
            <a:r>
              <a:rPr lang="en-AU" sz="2000" dirty="0" smtClean="0">
                <a:solidFill>
                  <a:srgbClr val="000000"/>
                </a:solidFill>
                <a:latin typeface="Times New Roman" panose="02020603050405020304" pitchFamily="18" charset="0"/>
                <a:ea typeface="Times New Roman" panose="02020603050405020304" pitchFamily="18" charset="0"/>
              </a:rPr>
              <a:t>.</a:t>
            </a:r>
          </a:p>
          <a:p>
            <a:endParaRPr lang="en-AU" sz="1600" dirty="0">
              <a:solidFill>
                <a:srgbClr val="000000"/>
              </a:solidFill>
              <a:effectLst/>
              <a:latin typeface="Times New Roman" panose="02020603050405020304" pitchFamily="18" charset="0"/>
              <a:ea typeface="Times New Roman" panose="02020603050405020304" pitchFamily="18" charset="0"/>
            </a:endParaRPr>
          </a:p>
          <a:p>
            <a:endParaRPr lang="en-AU" sz="1600" dirty="0" smtClean="0">
              <a:solidFill>
                <a:srgbClr val="000000"/>
              </a:solidFill>
              <a:latin typeface="Times New Roman" panose="02020603050405020304" pitchFamily="18" charset="0"/>
              <a:ea typeface="Times New Roman" panose="02020603050405020304" pitchFamily="18" charset="0"/>
            </a:endParaRPr>
          </a:p>
          <a:p>
            <a:endParaRPr lang="en-AU" sz="1600" dirty="0">
              <a:solidFill>
                <a:srgbClr val="000000"/>
              </a:solidFill>
              <a:effectLst/>
              <a:latin typeface="Times New Roman" panose="02020603050405020304" pitchFamily="18" charset="0"/>
              <a:ea typeface="Times New Roman" panose="02020603050405020304" pitchFamily="18" charset="0"/>
            </a:endParaRPr>
          </a:p>
          <a:p>
            <a:endParaRPr lang="en-AU" sz="1600" dirty="0" smtClean="0">
              <a:solidFill>
                <a:srgbClr val="000000"/>
              </a:solidFill>
              <a:latin typeface="Times New Roman" panose="02020603050405020304" pitchFamily="18" charset="0"/>
              <a:ea typeface="Times New Roman" panose="02020603050405020304" pitchFamily="18" charset="0"/>
            </a:endParaRPr>
          </a:p>
          <a:p>
            <a:endParaRPr lang="en-AU" sz="1600" dirty="0">
              <a:solidFill>
                <a:srgbClr val="000000"/>
              </a:solidFill>
              <a:effectLst/>
              <a:latin typeface="Times New Roman" panose="02020603050405020304" pitchFamily="18" charset="0"/>
              <a:ea typeface="Times New Roman" panose="02020603050405020304" pitchFamily="18" charset="0"/>
            </a:endParaRPr>
          </a:p>
          <a:p>
            <a:endParaRPr lang="en-AU" sz="1600" dirty="0" smtClean="0">
              <a:solidFill>
                <a:srgbClr val="000000"/>
              </a:solidFill>
              <a:latin typeface="Times New Roman" panose="02020603050405020304" pitchFamily="18" charset="0"/>
              <a:ea typeface="Times New Roman" panose="02020603050405020304" pitchFamily="18" charset="0"/>
            </a:endParaRPr>
          </a:p>
          <a:p>
            <a:endParaRPr lang="en-AU" sz="1600" dirty="0">
              <a:solidFill>
                <a:srgbClr val="000000"/>
              </a:solidFill>
              <a:effectLst/>
              <a:latin typeface="Times New Roman" panose="02020603050405020304" pitchFamily="18" charset="0"/>
              <a:ea typeface="Times New Roman" panose="02020603050405020304" pitchFamily="18" charset="0"/>
            </a:endParaRPr>
          </a:p>
          <a:p>
            <a:endParaRPr lang="en-AU" sz="1600" dirty="0" smtClean="0">
              <a:solidFill>
                <a:srgbClr val="000000"/>
              </a:solidFill>
              <a:latin typeface="Times New Roman" panose="02020603050405020304" pitchFamily="18" charset="0"/>
              <a:ea typeface="Times New Roman" panose="02020603050405020304" pitchFamily="18" charset="0"/>
            </a:endParaRPr>
          </a:p>
          <a:p>
            <a:endParaRPr lang="en-AU" sz="1600" dirty="0">
              <a:solidFill>
                <a:srgbClr val="000000"/>
              </a:solidFill>
              <a:effectLst/>
              <a:latin typeface="Times New Roman" panose="02020603050405020304" pitchFamily="18" charset="0"/>
              <a:ea typeface="Times New Roman" panose="02020603050405020304" pitchFamily="18" charset="0"/>
            </a:endParaRPr>
          </a:p>
          <a:p>
            <a:endParaRPr lang="en-AU" sz="1600" dirty="0" smtClean="0">
              <a:solidFill>
                <a:srgbClr val="000000"/>
              </a:solidFill>
              <a:latin typeface="Times New Roman" panose="02020603050405020304" pitchFamily="18" charset="0"/>
              <a:ea typeface="Times New Roman" panose="02020603050405020304" pitchFamily="18" charset="0"/>
            </a:endParaRPr>
          </a:p>
          <a:p>
            <a:endParaRPr lang="en-AU" sz="1600" dirty="0">
              <a:solidFill>
                <a:srgbClr val="000000"/>
              </a:solidFill>
              <a:effectLst/>
              <a:latin typeface="Times New Roman" panose="02020603050405020304" pitchFamily="18" charset="0"/>
              <a:ea typeface="Times New Roman" panose="02020603050405020304" pitchFamily="18" charset="0"/>
            </a:endParaRPr>
          </a:p>
          <a:p>
            <a:endParaRPr lang="en-AU" sz="1600" dirty="0" smtClean="0">
              <a:solidFill>
                <a:srgbClr val="000000"/>
              </a:solidFill>
              <a:latin typeface="Times New Roman" panose="02020603050405020304" pitchFamily="18" charset="0"/>
              <a:ea typeface="Times New Roman" panose="02020603050405020304" pitchFamily="18" charset="0"/>
            </a:endParaRPr>
          </a:p>
          <a:p>
            <a:endParaRPr lang="en-AU" sz="1600" dirty="0">
              <a:solidFill>
                <a:srgbClr val="000000"/>
              </a:solidFill>
              <a:effectLst/>
              <a:latin typeface="Times New Roman" panose="02020603050405020304" pitchFamily="18" charset="0"/>
              <a:ea typeface="Times New Roman" panose="02020603050405020304" pitchFamily="18" charset="0"/>
            </a:endParaRPr>
          </a:p>
          <a:p>
            <a:endParaRPr lang="en-AU" sz="1600" dirty="0" smtClean="0">
              <a:solidFill>
                <a:srgbClr val="000000"/>
              </a:solidFill>
              <a:latin typeface="Times New Roman" panose="02020603050405020304" pitchFamily="18" charset="0"/>
              <a:ea typeface="Times New Roman" panose="02020603050405020304" pitchFamily="18" charset="0"/>
            </a:endParaRPr>
          </a:p>
          <a:p>
            <a:endParaRPr lang="en-AU" sz="16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8571459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1023</TotalTime>
  <Words>6051</Words>
  <Application>Microsoft Office PowerPoint</Application>
  <PresentationFormat>Widescreen</PresentationFormat>
  <Paragraphs>447</Paragraphs>
  <Slides>46</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46</vt:i4>
      </vt:variant>
    </vt:vector>
  </HeadingPairs>
  <TitlesOfParts>
    <vt:vector size="55" baseType="lpstr">
      <vt:lpstr>Arial</vt:lpstr>
      <vt:lpstr>Calibri</vt:lpstr>
      <vt:lpstr>Calibri Light</vt:lpstr>
      <vt:lpstr>Georgia</vt:lpstr>
      <vt:lpstr>Helvetica</vt:lpstr>
      <vt:lpstr>Helvetica Neue</vt:lpstr>
      <vt:lpstr>inherit</vt:lpstr>
      <vt:lpstr>Times New Roman</vt:lpstr>
      <vt:lpstr>Office Theme</vt:lpstr>
      <vt:lpstr>SA Nobel Prize Winners in Physics &amp; Physiology or Health</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LordHoward Florey  1898 -1968</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References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References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 Nobel Prize Winners in Physiology or Health</dc:title>
  <dc:creator>David Buob</dc:creator>
  <cp:lastModifiedBy>David Buob</cp:lastModifiedBy>
  <cp:revision>102</cp:revision>
  <dcterms:created xsi:type="dcterms:W3CDTF">2014-04-08T10:34:51Z</dcterms:created>
  <dcterms:modified xsi:type="dcterms:W3CDTF">2014-04-22T11:14:27Z</dcterms:modified>
</cp:coreProperties>
</file>