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31" r:id="rId2"/>
    <p:sldId id="340" r:id="rId3"/>
    <p:sldId id="293" r:id="rId4"/>
    <p:sldId id="271" r:id="rId5"/>
    <p:sldId id="304" r:id="rId6"/>
    <p:sldId id="310" r:id="rId7"/>
    <p:sldId id="273" r:id="rId8"/>
    <p:sldId id="321" r:id="rId9"/>
    <p:sldId id="276" r:id="rId10"/>
    <p:sldId id="277" r:id="rId11"/>
    <p:sldId id="280" r:id="rId12"/>
    <p:sldId id="281" r:id="rId13"/>
    <p:sldId id="283" r:id="rId14"/>
    <p:sldId id="325" r:id="rId15"/>
    <p:sldId id="284" r:id="rId16"/>
    <p:sldId id="337" r:id="rId17"/>
    <p:sldId id="285" r:id="rId18"/>
    <p:sldId id="286" r:id="rId19"/>
    <p:sldId id="287" r:id="rId20"/>
    <p:sldId id="288" r:id="rId21"/>
    <p:sldId id="312" r:id="rId22"/>
    <p:sldId id="291" r:id="rId23"/>
    <p:sldId id="292" r:id="rId24"/>
    <p:sldId id="295" r:id="rId25"/>
    <p:sldId id="296" r:id="rId26"/>
    <p:sldId id="299" r:id="rId27"/>
    <p:sldId id="333" r:id="rId28"/>
    <p:sldId id="338" r:id="rId29"/>
    <p:sldId id="339" r:id="rId30"/>
    <p:sldId id="300" r:id="rId31"/>
    <p:sldId id="301" r:id="rId32"/>
    <p:sldId id="313" r:id="rId33"/>
    <p:sldId id="334" r:id="rId34"/>
    <p:sldId id="315" r:id="rId35"/>
    <p:sldId id="336" r:id="rId36"/>
    <p:sldId id="329" r:id="rId37"/>
    <p:sldId id="330" r:id="rId38"/>
    <p:sldId id="33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717" autoAdjust="0"/>
  </p:normalViewPr>
  <p:slideViewPr>
    <p:cSldViewPr>
      <p:cViewPr varScale="1">
        <p:scale>
          <a:sx n="72" d="100"/>
          <a:sy n="72" d="100"/>
        </p:scale>
        <p:origin x="-1482" y="-102"/>
      </p:cViewPr>
      <p:guideLst>
        <p:guide orient="horz" pos="2160"/>
        <p:guide pos="2880"/>
      </p:guideLst>
    </p:cSldViewPr>
  </p:slideViewPr>
  <p:outlineViewPr>
    <p:cViewPr>
      <p:scale>
        <a:sx n="33" d="100"/>
        <a:sy n="33" d="100"/>
      </p:scale>
      <p:origin x="0" y="25242"/>
    </p:cViewPr>
  </p:outlineViewPr>
  <p:notesTextViewPr>
    <p:cViewPr>
      <p:scale>
        <a:sx n="100" d="100"/>
        <a:sy n="100" d="100"/>
      </p:scale>
      <p:origin x="0" y="0"/>
    </p:cViewPr>
  </p:notesTextViewPr>
  <p:sorterViewPr>
    <p:cViewPr>
      <p:scale>
        <a:sx n="80" d="100"/>
        <a:sy n="80" d="100"/>
      </p:scale>
      <p:origin x="0" y="6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4FA10-1BDF-4BF8-9E27-AF58E9A12674}" type="datetimeFigureOut">
              <a:rPr lang="en-AU" smtClean="0"/>
              <a:pPr/>
              <a:t>17/03/2016</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5AB2A-AC4B-4E62-9F9C-D3FF6367C2DA}" type="slidenum">
              <a:rPr lang="en-AU" smtClean="0"/>
              <a:pPr/>
              <a:t>‹#›</a:t>
            </a:fld>
            <a:endParaRPr lang="en-AU" dirty="0"/>
          </a:p>
        </p:txBody>
      </p:sp>
    </p:spTree>
    <p:extLst>
      <p:ext uri="{BB962C8B-B14F-4D97-AF65-F5344CB8AC3E}">
        <p14:creationId xmlns:p14="http://schemas.microsoft.com/office/powerpoint/2010/main" val="22441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A9B2864-29D9-4D0F-9C0D-8EB772083962}" type="slidenum">
              <a:rPr lang="en-AU" smtClean="0"/>
              <a:pPr/>
              <a:t>1</a:t>
            </a:fld>
            <a:endParaRPr lang="en-AU" dirty="0"/>
          </a:p>
        </p:txBody>
      </p:sp>
    </p:spTree>
    <p:extLst>
      <p:ext uri="{BB962C8B-B14F-4D97-AF65-F5344CB8AC3E}">
        <p14:creationId xmlns:p14="http://schemas.microsoft.com/office/powerpoint/2010/main" val="3562474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12” guns Army howitzers would be more effective </a:t>
            </a:r>
          </a:p>
          <a:p>
            <a:endParaRPr lang="en-AU" dirty="0" smtClean="0"/>
          </a:p>
          <a:p>
            <a:r>
              <a:rPr lang="en-AU" dirty="0" smtClean="0"/>
              <a:t>Admiral</a:t>
            </a:r>
            <a:r>
              <a:rPr lang="en-AU" baseline="0" dirty="0" smtClean="0"/>
              <a:t> Carden’s Fleet</a:t>
            </a:r>
          </a:p>
          <a:p>
            <a:r>
              <a:rPr lang="en-AU" baseline="0" dirty="0" smtClean="0"/>
              <a:t>Queen Elizabeth – super dreadnought</a:t>
            </a:r>
          </a:p>
          <a:p>
            <a:r>
              <a:rPr lang="en-AU" baseline="0" dirty="0" smtClean="0"/>
              <a:t>Inflexible – Battle  cruiser</a:t>
            </a:r>
          </a:p>
          <a:p>
            <a:pPr marL="228600" indent="-228600">
              <a:buAutoNum type="arabicPlain" startAt="12"/>
            </a:pPr>
            <a:r>
              <a:rPr lang="en-AU" baseline="0" dirty="0" smtClean="0"/>
              <a:t>Pre-dreadnoughts</a:t>
            </a:r>
          </a:p>
          <a:p>
            <a:pPr marL="228600" indent="-228600">
              <a:buNone/>
            </a:pPr>
            <a:r>
              <a:rPr lang="en-AU" baseline="0" dirty="0" smtClean="0"/>
              <a:t>4 French Pre-dreadnoughts</a:t>
            </a:r>
          </a:p>
          <a:p>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13</a:t>
            </a:fld>
            <a:endParaRPr lang="en-AU" dirty="0"/>
          </a:p>
        </p:txBody>
      </p:sp>
    </p:spTree>
    <p:extLst>
      <p:ext uri="{BB962C8B-B14F-4D97-AF65-F5344CB8AC3E}">
        <p14:creationId xmlns:p14="http://schemas.microsoft.com/office/powerpoint/2010/main" val="303363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Ships were lost or damaged due to the floating mines tethered to the Asiatic shore which both the minesweepers and ships were not aware of.</a:t>
            </a:r>
          </a:p>
          <a:p>
            <a:r>
              <a:rPr lang="en-AU" dirty="0" smtClean="0"/>
              <a:t>As a result de Roebuck lost confidence and would not attack again</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15</a:t>
            </a:fld>
            <a:endParaRPr lang="en-AU" dirty="0"/>
          </a:p>
        </p:txBody>
      </p:sp>
    </p:spTree>
    <p:extLst>
      <p:ext uri="{BB962C8B-B14F-4D97-AF65-F5344CB8AC3E}">
        <p14:creationId xmlns:p14="http://schemas.microsoft.com/office/powerpoint/2010/main" val="282335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Could operate against the current and had superior sweeps HMS Scrounge at Mudras 1916</a:t>
            </a:r>
          </a:p>
          <a:p>
            <a:r>
              <a:rPr lang="en-AU" dirty="0" smtClean="0"/>
              <a:t>Still hampered by searchlights and gunfire</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17</a:t>
            </a:fld>
            <a:endParaRPr lang="en-AU" dirty="0"/>
          </a:p>
        </p:txBody>
      </p:sp>
    </p:spTree>
    <p:extLst>
      <p:ext uri="{BB962C8B-B14F-4D97-AF65-F5344CB8AC3E}">
        <p14:creationId xmlns:p14="http://schemas.microsoft.com/office/powerpoint/2010/main" val="43102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Chief</a:t>
            </a:r>
            <a:r>
              <a:rPr lang="en-AU" baseline="0" dirty="0" smtClean="0"/>
              <a:t> od staff to de Roebuck, i.c submarines</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19</a:t>
            </a:fld>
            <a:endParaRPr lang="en-AU" dirty="0"/>
          </a:p>
        </p:txBody>
      </p:sp>
    </p:spTree>
    <p:extLst>
      <p:ext uri="{BB962C8B-B14F-4D97-AF65-F5344CB8AC3E}">
        <p14:creationId xmlns:p14="http://schemas.microsoft.com/office/powerpoint/2010/main" val="368254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later versions had</a:t>
            </a:r>
            <a:r>
              <a:rPr lang="en-AU" baseline="0" dirty="0" smtClean="0"/>
              <a:t> a gun installed . 3000 horses [10 per sub] Target: 250 horses</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21</a:t>
            </a:fld>
            <a:endParaRPr lang="en-AU" dirty="0"/>
          </a:p>
        </p:txBody>
      </p:sp>
    </p:spTree>
    <p:extLst>
      <p:ext uri="{BB962C8B-B14F-4D97-AF65-F5344CB8AC3E}">
        <p14:creationId xmlns:p14="http://schemas.microsoft.com/office/powerpoint/2010/main" val="367612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LEUT</a:t>
            </a:r>
            <a:r>
              <a:rPr lang="en-AU" baseline="0" dirty="0" smtClean="0"/>
              <a:t> </a:t>
            </a:r>
            <a:r>
              <a:rPr lang="en-AU" dirty="0" smtClean="0"/>
              <a:t>Geoffrey Haggard, LCDR Dacre</a:t>
            </a:r>
            <a:r>
              <a:rPr lang="en-AU" baseline="0" dirty="0" smtClean="0"/>
              <a:t> Stoker, </a:t>
            </a:r>
            <a:r>
              <a:rPr lang="en-AU" baseline="0" smtClean="0"/>
              <a:t>LEUT John </a:t>
            </a:r>
            <a:r>
              <a:rPr lang="en-AU" baseline="0" dirty="0" smtClean="0"/>
              <a:t>Carey</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22</a:t>
            </a:fld>
            <a:endParaRPr lang="en-AU" dirty="0"/>
          </a:p>
        </p:txBody>
      </p:sp>
    </p:spTree>
    <p:extLst>
      <p:ext uri="{BB962C8B-B14F-4D97-AF65-F5344CB8AC3E}">
        <p14:creationId xmlns:p14="http://schemas.microsoft.com/office/powerpoint/2010/main" val="33039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Stoker discovered that at depth (about 70 feet) there was a counter current flowing inwards</a:t>
            </a:r>
            <a:r>
              <a:rPr lang="en-AU" baseline="0" dirty="0" smtClean="0"/>
              <a:t> at about 4 knots. Hence his surprise to be much further than expected and hence running aground.</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23</a:t>
            </a:fld>
            <a:endParaRPr lang="en-AU" dirty="0"/>
          </a:p>
        </p:txBody>
      </p:sp>
    </p:spTree>
    <p:extLst>
      <p:ext uri="{BB962C8B-B14F-4D97-AF65-F5344CB8AC3E}">
        <p14:creationId xmlns:p14="http://schemas.microsoft.com/office/powerpoint/2010/main" val="2154667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Stoker thought his</a:t>
            </a:r>
            <a:r>
              <a:rPr lang="en-AU" baseline="0" dirty="0" smtClean="0"/>
              <a:t> signal had not been received as there was no acknowledgement. He knew that if Keyes knew he had been successful, he would order more s/m to go ahead.</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25</a:t>
            </a:fld>
            <a:endParaRPr lang="en-AU" dirty="0"/>
          </a:p>
        </p:txBody>
      </p:sp>
    </p:spTree>
    <p:extLst>
      <p:ext uri="{BB962C8B-B14F-4D97-AF65-F5344CB8AC3E}">
        <p14:creationId xmlns:p14="http://schemas.microsoft.com/office/powerpoint/2010/main" val="3821417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Loss of control</a:t>
            </a:r>
            <a:r>
              <a:rPr lang="en-AU" baseline="0" dirty="0" smtClean="0"/>
              <a:t> may have been due to mix of fresh and salt water</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26</a:t>
            </a:fld>
            <a:endParaRPr lang="en-AU" dirty="0"/>
          </a:p>
        </p:txBody>
      </p:sp>
    </p:spTree>
    <p:extLst>
      <p:ext uri="{BB962C8B-B14F-4D97-AF65-F5344CB8AC3E}">
        <p14:creationId xmlns:p14="http://schemas.microsoft.com/office/powerpoint/2010/main" val="4209013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 have counted 12 VCs awarded to naval personnel during the Gallipoli campaign. The one who deserved it most ,</a:t>
            </a:r>
            <a:r>
              <a:rPr lang="en-AU" baseline="0" dirty="0" smtClean="0"/>
              <a:t> Stoker, only got a DSO.</a:t>
            </a:r>
          </a:p>
          <a:p>
            <a:r>
              <a:rPr lang="en-AU" baseline="0" dirty="0" smtClean="0"/>
              <a:t>E14 wreck discovered at Mouth of Dardanelles</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30</a:t>
            </a:fld>
            <a:endParaRPr lang="en-AU" dirty="0"/>
          </a:p>
        </p:txBody>
      </p:sp>
    </p:spTree>
    <p:extLst>
      <p:ext uri="{BB962C8B-B14F-4D97-AF65-F5344CB8AC3E}">
        <p14:creationId xmlns:p14="http://schemas.microsoft.com/office/powerpoint/2010/main" val="78022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“Damn</a:t>
            </a:r>
            <a:r>
              <a:rPr lang="en-AU" baseline="0" dirty="0" smtClean="0"/>
              <a:t> the Dardenelles, they will be our grave.”</a:t>
            </a:r>
            <a:endParaRPr lang="en-AU" dirty="0" smtClean="0"/>
          </a:p>
          <a:p>
            <a:r>
              <a:rPr lang="en-AU" dirty="0" smtClean="0"/>
              <a:t>Letter</a:t>
            </a:r>
            <a:r>
              <a:rPr lang="en-AU" baseline="0" dirty="0" smtClean="0"/>
              <a:t> from Admiral Fisher( First Sea Lord)  to  Winston Churchill (First Lord of the Admiralty) 5th April , 1915</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3</a:t>
            </a:fld>
            <a:endParaRPr lang="en-AU" dirty="0"/>
          </a:p>
        </p:txBody>
      </p:sp>
    </p:spTree>
    <p:extLst>
      <p:ext uri="{BB962C8B-B14F-4D97-AF65-F5344CB8AC3E}">
        <p14:creationId xmlns:p14="http://schemas.microsoft.com/office/powerpoint/2010/main" val="1576796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Stoker and his crew were released after the armistice</a:t>
            </a:r>
            <a:r>
              <a:rPr lang="en-AU" baseline="0" dirty="0" smtClean="0"/>
              <a:t> in 1918. Later when he was told that his signal had resulted in the continuation of the ANZAC landing, he wished he had never sent it.</a:t>
            </a:r>
          </a:p>
          <a:p>
            <a:r>
              <a:rPr lang="en-AU" baseline="0" dirty="0" smtClean="0"/>
              <a:t>November 1915. Kitchener visits Gallipoli.  Allied casualties 250,000 including 50,000 killed.</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31</a:t>
            </a:fld>
            <a:endParaRPr lang="en-AU" dirty="0"/>
          </a:p>
        </p:txBody>
      </p:sp>
    </p:spTree>
    <p:extLst>
      <p:ext uri="{BB962C8B-B14F-4D97-AF65-F5344CB8AC3E}">
        <p14:creationId xmlns:p14="http://schemas.microsoft.com/office/powerpoint/2010/main" val="2489370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Stoker: DSO, Haggard DSC, Cary MID, 3 crew awarded DSMs.</a:t>
            </a:r>
            <a:r>
              <a:rPr lang="en-AU" baseline="0" dirty="0" smtClean="0"/>
              <a:t>   </a:t>
            </a:r>
            <a:r>
              <a:rPr lang="en-AU" dirty="0" smtClean="0"/>
              <a:t>Re-enlists at start of WW2 CO HMS</a:t>
            </a:r>
            <a:r>
              <a:rPr lang="en-AU" baseline="0" dirty="0" smtClean="0"/>
              <a:t> Minos, Lowestoft Builds minesweepers</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32</a:t>
            </a:fld>
            <a:endParaRPr lang="en-AU" dirty="0"/>
          </a:p>
        </p:txBody>
      </p:sp>
    </p:spTree>
    <p:extLst>
      <p:ext uri="{BB962C8B-B14F-4D97-AF65-F5344CB8AC3E}">
        <p14:creationId xmlns:p14="http://schemas.microsoft.com/office/powerpoint/2010/main" val="1989596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Difficult</a:t>
            </a:r>
            <a:r>
              <a:rPr lang="en-AU" baseline="0" dirty="0" smtClean="0"/>
              <a:t> to dive, mixture helium and oxygen tanks, short periods on dive site</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34</a:t>
            </a:fld>
            <a:endParaRPr lang="en-AU" dirty="0"/>
          </a:p>
        </p:txBody>
      </p:sp>
    </p:spTree>
    <p:extLst>
      <p:ext uri="{BB962C8B-B14F-4D97-AF65-F5344CB8AC3E}">
        <p14:creationId xmlns:p14="http://schemas.microsoft.com/office/powerpoint/2010/main" val="88852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 ANMM website – www.anmm.gov.au</a:t>
            </a:r>
          </a:p>
          <a:p>
            <a:pPr lvl="1">
              <a:buFont typeface="Arial" pitchFamily="34" charset="0"/>
              <a:buChar char="•"/>
            </a:pPr>
            <a:r>
              <a:rPr lang="en-AU" dirty="0" smtClean="0"/>
              <a:t> Homepage</a:t>
            </a:r>
          </a:p>
          <a:p>
            <a:pPr lvl="1">
              <a:buFont typeface="Arial" pitchFamily="34" charset="0"/>
              <a:buChar char="•"/>
            </a:pPr>
            <a:r>
              <a:rPr lang="en-AU" dirty="0" smtClean="0"/>
              <a:t> Exhibitions</a:t>
            </a:r>
          </a:p>
          <a:p>
            <a:pPr lvl="1">
              <a:buFont typeface="Arial" pitchFamily="34" charset="0"/>
              <a:buChar char="•"/>
            </a:pPr>
            <a:r>
              <a:rPr lang="en-AU" dirty="0" smtClean="0"/>
              <a:t> Events and Activities</a:t>
            </a:r>
          </a:p>
          <a:p>
            <a:pPr lvl="1">
              <a:buFont typeface="Arial" pitchFamily="34" charset="0"/>
              <a:buChar char="•"/>
            </a:pPr>
            <a:r>
              <a:rPr lang="en-AU" dirty="0" smtClean="0"/>
              <a:t> Schools</a:t>
            </a:r>
          </a:p>
          <a:p>
            <a:pPr lvl="1">
              <a:buFont typeface="Arial" pitchFamily="34" charset="0"/>
              <a:buChar char="•"/>
            </a:pPr>
            <a:r>
              <a:rPr lang="en-AU" dirty="0" smtClean="0"/>
              <a:t> Plan a Visit</a:t>
            </a:r>
          </a:p>
          <a:p>
            <a:pPr lvl="1">
              <a:buFont typeface="Arial" pitchFamily="34" charset="0"/>
              <a:buChar char="•"/>
            </a:pPr>
            <a:r>
              <a:rPr lang="en-AU" dirty="0" smtClean="0"/>
              <a:t> Services and Venues</a:t>
            </a:r>
          </a:p>
          <a:p>
            <a:pPr lvl="1">
              <a:buFont typeface="Arial" pitchFamily="34" charset="0"/>
              <a:buChar char="•"/>
            </a:pPr>
            <a:r>
              <a:rPr lang="en-AU" dirty="0" smtClean="0"/>
              <a:t> Collections and Research</a:t>
            </a:r>
          </a:p>
          <a:p>
            <a:pPr lvl="1">
              <a:buFont typeface="Arial" pitchFamily="34" charset="0"/>
              <a:buChar char="•"/>
            </a:pPr>
            <a:r>
              <a:rPr lang="en-AU" dirty="0" smtClean="0"/>
              <a:t> Join In – Membership, Corporate Membership, Sponsor Us, Volunteer, Donate to the museum</a:t>
            </a:r>
          </a:p>
          <a:p>
            <a:pPr lvl="1">
              <a:buFont typeface="Arial" pitchFamily="34" charset="0"/>
              <a:buChar char="•"/>
            </a:pPr>
            <a:r>
              <a:rPr lang="en-AU" dirty="0" smtClean="0"/>
              <a:t> About us</a:t>
            </a:r>
          </a:p>
          <a:p>
            <a:pPr lvl="1">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AA9B2864-29D9-4D0F-9C0D-8EB772083962}" type="slidenum">
              <a:rPr lang="en-AU" smtClean="0"/>
              <a:pPr/>
              <a:t>36</a:t>
            </a:fld>
            <a:endParaRPr lang="en-AU" dirty="0"/>
          </a:p>
        </p:txBody>
      </p:sp>
    </p:spTree>
    <p:extLst>
      <p:ext uri="{BB962C8B-B14F-4D97-AF65-F5344CB8AC3E}">
        <p14:creationId xmlns:p14="http://schemas.microsoft.com/office/powerpoint/2010/main" val="1782146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AU" dirty="0" smtClean="0"/>
              <a:t> ANMM website – www.anmm.gov.au</a:t>
            </a:r>
          </a:p>
          <a:p>
            <a:pPr lvl="1">
              <a:buFont typeface="Arial" pitchFamily="34" charset="0"/>
              <a:buChar char="•"/>
            </a:pPr>
            <a:r>
              <a:rPr lang="en-AU" dirty="0" smtClean="0"/>
              <a:t> Homepage</a:t>
            </a:r>
          </a:p>
          <a:p>
            <a:pPr lvl="1">
              <a:buFont typeface="Arial" pitchFamily="34" charset="0"/>
              <a:buChar char="•"/>
            </a:pPr>
            <a:r>
              <a:rPr lang="en-AU" dirty="0" smtClean="0"/>
              <a:t> Exhibitions</a:t>
            </a:r>
          </a:p>
          <a:p>
            <a:pPr lvl="1">
              <a:buFont typeface="Arial" pitchFamily="34" charset="0"/>
              <a:buChar char="•"/>
            </a:pPr>
            <a:r>
              <a:rPr lang="en-AU" dirty="0" smtClean="0"/>
              <a:t> Events and Activities</a:t>
            </a:r>
          </a:p>
          <a:p>
            <a:pPr lvl="1">
              <a:buFont typeface="Arial" pitchFamily="34" charset="0"/>
              <a:buChar char="•"/>
            </a:pPr>
            <a:r>
              <a:rPr lang="en-AU" dirty="0" smtClean="0"/>
              <a:t> Schools</a:t>
            </a:r>
          </a:p>
          <a:p>
            <a:pPr lvl="1">
              <a:buFont typeface="Arial" pitchFamily="34" charset="0"/>
              <a:buChar char="•"/>
            </a:pPr>
            <a:r>
              <a:rPr lang="en-AU" dirty="0" smtClean="0"/>
              <a:t> Plan a Visit</a:t>
            </a:r>
          </a:p>
          <a:p>
            <a:pPr lvl="1">
              <a:buFont typeface="Arial" pitchFamily="34" charset="0"/>
              <a:buChar char="•"/>
            </a:pPr>
            <a:r>
              <a:rPr lang="en-AU" dirty="0" smtClean="0"/>
              <a:t> Services and Venues</a:t>
            </a:r>
          </a:p>
          <a:p>
            <a:pPr lvl="1">
              <a:buFont typeface="Arial" pitchFamily="34" charset="0"/>
              <a:buChar char="•"/>
            </a:pPr>
            <a:r>
              <a:rPr lang="en-AU" dirty="0" smtClean="0"/>
              <a:t> Collections and Research</a:t>
            </a:r>
          </a:p>
          <a:p>
            <a:pPr lvl="1">
              <a:buFont typeface="Arial" pitchFamily="34" charset="0"/>
              <a:buChar char="•"/>
            </a:pPr>
            <a:r>
              <a:rPr lang="en-AU" dirty="0" smtClean="0"/>
              <a:t> Join In – Membership, Corporate Membership, Sponsor Us, Volunteer, Donate to the museum</a:t>
            </a:r>
          </a:p>
          <a:p>
            <a:pPr lvl="1">
              <a:buFont typeface="Arial" pitchFamily="34" charset="0"/>
              <a:buChar char="•"/>
            </a:pPr>
            <a:r>
              <a:rPr lang="en-AU" dirty="0" smtClean="0"/>
              <a:t> About us</a:t>
            </a:r>
          </a:p>
          <a:p>
            <a:pPr lvl="1">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AA9B2864-29D9-4D0F-9C0D-8EB772083962}" type="slidenum">
              <a:rPr lang="en-AU" smtClean="0"/>
              <a:pPr/>
              <a:t>37</a:t>
            </a:fld>
            <a:endParaRPr lang="en-AU" dirty="0"/>
          </a:p>
        </p:txBody>
      </p:sp>
    </p:spTree>
    <p:extLst>
      <p:ext uri="{BB962C8B-B14F-4D97-AF65-F5344CB8AC3E}">
        <p14:creationId xmlns:p14="http://schemas.microsoft.com/office/powerpoint/2010/main" val="249265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 combined fleet</a:t>
            </a:r>
            <a:r>
              <a:rPr lang="en-AU" baseline="0" dirty="0" smtClean="0"/>
              <a:t> of British and French warships and submarines  were stationed off the Gallipoli  Peninsula</a:t>
            </a:r>
          </a:p>
          <a:p>
            <a:endParaRPr lang="en-AU" baseline="0" dirty="0" smtClean="0"/>
          </a:p>
          <a:p>
            <a:r>
              <a:rPr lang="en-AU" baseline="0" dirty="0" smtClean="0"/>
              <a:t>The bridging train is a separate topic in itself and won’t be covered here. It consisted of naval personnel doing wharf and landing construction and supplying ammunition, stores and water to the troops</a:t>
            </a:r>
          </a:p>
          <a:p>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4</a:t>
            </a:fld>
            <a:endParaRPr lang="en-AU" dirty="0"/>
          </a:p>
        </p:txBody>
      </p:sp>
    </p:spTree>
    <p:extLst>
      <p:ext uri="{BB962C8B-B14F-4D97-AF65-F5344CB8AC3E}">
        <p14:creationId xmlns:p14="http://schemas.microsoft.com/office/powerpoint/2010/main" val="259177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port of MUDROS on Lemnos used as a staging point by the Navy</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5</a:t>
            </a:fld>
            <a:endParaRPr lang="en-AU" dirty="0"/>
          </a:p>
        </p:txBody>
      </p:sp>
    </p:spTree>
    <p:extLst>
      <p:ext uri="{BB962C8B-B14F-4D97-AF65-F5344CB8AC3E}">
        <p14:creationId xmlns:p14="http://schemas.microsoft.com/office/powerpoint/2010/main" val="90039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a:t>
            </a:r>
            <a:r>
              <a:rPr lang="en-AU" baseline="0" dirty="0" smtClean="0"/>
              <a:t> British fleet had been shadowing these ships in the Mediterranean but lost them and they escaped to Constantinople. Britain was building two battleships for the Turks, but impounded them, so the Germans offered their ships as replacements.</a:t>
            </a:r>
            <a:endParaRPr lang="en-AU" dirty="0" smtClean="0"/>
          </a:p>
          <a:p>
            <a:r>
              <a:rPr lang="en-AU" dirty="0" smtClean="0"/>
              <a:t>The ships were</a:t>
            </a:r>
            <a:r>
              <a:rPr lang="en-AU" baseline="0" dirty="0" smtClean="0"/>
              <a:t> nominally transferred to the Turks as Battlecruiser “YAWUZ SULTAN SELIM” and light cruiser “MIDILL” still with German crews</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7</a:t>
            </a:fld>
            <a:endParaRPr lang="en-AU" dirty="0"/>
          </a:p>
        </p:txBody>
      </p:sp>
    </p:spTree>
    <p:extLst>
      <p:ext uri="{BB962C8B-B14F-4D97-AF65-F5344CB8AC3E}">
        <p14:creationId xmlns:p14="http://schemas.microsoft.com/office/powerpoint/2010/main" val="232793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Actually before Britain’s own declaration of war.</a:t>
            </a:r>
          </a:p>
          <a:p>
            <a:r>
              <a:rPr lang="en-AU" b="1" dirty="0" smtClean="0"/>
              <a:t>Battlecruisers</a:t>
            </a:r>
          </a:p>
          <a:p>
            <a:r>
              <a:rPr lang="en-AU" b="0" dirty="0" smtClean="0"/>
              <a:t>Indefatigable</a:t>
            </a:r>
          </a:p>
          <a:p>
            <a:r>
              <a:rPr lang="en-AU" b="0" dirty="0" smtClean="0"/>
              <a:t>Indomitable</a:t>
            </a:r>
          </a:p>
          <a:p>
            <a:endParaRPr lang="en-AU" b="0" dirty="0" smtClean="0"/>
          </a:p>
          <a:p>
            <a:r>
              <a:rPr lang="en-AU" b="1" dirty="0" smtClean="0"/>
              <a:t>French pre-dreadnoughts</a:t>
            </a:r>
          </a:p>
          <a:p>
            <a:r>
              <a:rPr lang="en-AU" b="1" dirty="0" smtClean="0"/>
              <a:t>Suffren</a:t>
            </a:r>
          </a:p>
          <a:p>
            <a:r>
              <a:rPr lang="en-AU" b="1" dirty="0" smtClean="0"/>
              <a:t>Verite’</a:t>
            </a:r>
          </a:p>
          <a:p>
            <a:r>
              <a:rPr lang="en-AU" b="0" dirty="0" smtClean="0"/>
              <a:t>Limited success</a:t>
            </a:r>
            <a:r>
              <a:rPr lang="en-AU" b="1" dirty="0" smtClean="0"/>
              <a:t> </a:t>
            </a:r>
            <a:r>
              <a:rPr lang="en-AU" b="0" dirty="0" smtClean="0"/>
              <a:t>but</a:t>
            </a:r>
            <a:r>
              <a:rPr lang="en-AU" b="0" baseline="0" dirty="0" smtClean="0"/>
              <a:t> Britain believes warships can defeat shore batteries.</a:t>
            </a:r>
            <a:endParaRPr lang="en-AU" b="1" dirty="0" smtClean="0"/>
          </a:p>
          <a:p>
            <a:endParaRPr lang="en-AU" b="0" dirty="0" smtClean="0"/>
          </a:p>
          <a:p>
            <a:r>
              <a:rPr lang="en-AU" b="1" dirty="0" smtClean="0"/>
              <a:t>Churchill 1</a:t>
            </a:r>
            <a:r>
              <a:rPr lang="en-AU" b="1" baseline="30000" dirty="0" smtClean="0"/>
              <a:t>st</a:t>
            </a:r>
            <a:r>
              <a:rPr lang="en-AU" b="1" dirty="0" smtClean="0"/>
              <a:t> Lord</a:t>
            </a:r>
            <a:r>
              <a:rPr lang="en-AU" b="1" baseline="0" dirty="0" smtClean="0"/>
              <a:t> of Admiralty</a:t>
            </a:r>
            <a:endParaRPr lang="en-AU" b="1"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9</a:t>
            </a:fld>
            <a:endParaRPr lang="en-AU" dirty="0"/>
          </a:p>
        </p:txBody>
      </p:sp>
    </p:spTree>
    <p:extLst>
      <p:ext uri="{BB962C8B-B14F-4D97-AF65-F5344CB8AC3E}">
        <p14:creationId xmlns:p14="http://schemas.microsoft.com/office/powerpoint/2010/main" val="276461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Apart from the Queen Elizabeth, the other ships at</a:t>
            </a:r>
            <a:r>
              <a:rPr lang="en-AU" baseline="0" dirty="0" smtClean="0"/>
              <a:t> the Dardanelles, although operational, were not considered up </a:t>
            </a:r>
          </a:p>
          <a:p>
            <a:r>
              <a:rPr lang="en-AU" baseline="0" dirty="0" smtClean="0"/>
              <a:t>to date enough for the grand fleet. Hence Churchill felt their loss could be accepted.</a:t>
            </a:r>
          </a:p>
          <a:p>
            <a:endParaRPr lang="en-AU" baseline="0" dirty="0" smtClean="0"/>
          </a:p>
          <a:p>
            <a:r>
              <a:rPr lang="en-AU" baseline="0" dirty="0" smtClean="0"/>
              <a:t>Carden very reluctant about this approach</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10</a:t>
            </a:fld>
            <a:endParaRPr lang="en-AU" dirty="0"/>
          </a:p>
        </p:txBody>
      </p:sp>
    </p:spTree>
    <p:extLst>
      <p:ext uri="{BB962C8B-B14F-4D97-AF65-F5344CB8AC3E}">
        <p14:creationId xmlns:p14="http://schemas.microsoft.com/office/powerpoint/2010/main" val="105372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Danger was</a:t>
            </a:r>
            <a:r>
              <a:rPr lang="en-AU" baseline="0" dirty="0" smtClean="0"/>
              <a:t> that the s/m could snag a mine mooring line and pull the mine down on itself.</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11</a:t>
            </a:fld>
            <a:endParaRPr lang="en-AU" dirty="0"/>
          </a:p>
        </p:txBody>
      </p:sp>
    </p:spTree>
    <p:extLst>
      <p:ext uri="{BB962C8B-B14F-4D97-AF65-F5344CB8AC3E}">
        <p14:creationId xmlns:p14="http://schemas.microsoft.com/office/powerpoint/2010/main" val="107064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t>Churchill’s objective,</a:t>
            </a:r>
          </a:p>
          <a:p>
            <a:pPr marL="228600" indent="-228600">
              <a:buAutoNum type="arabicPeriod"/>
            </a:pPr>
            <a:r>
              <a:rPr lang="en-AU" dirty="0" smtClean="0"/>
              <a:t>Open up another front</a:t>
            </a:r>
          </a:p>
          <a:p>
            <a:pPr marL="228600" indent="-228600">
              <a:buAutoNum type="arabicPeriod"/>
            </a:pPr>
            <a:r>
              <a:rPr lang="en-AU" dirty="0" smtClean="0"/>
              <a:t>Provide</a:t>
            </a:r>
            <a:r>
              <a:rPr lang="en-AU" baseline="0" dirty="0" smtClean="0"/>
              <a:t> access through the Black sea for imports and exports from Russia</a:t>
            </a:r>
          </a:p>
          <a:p>
            <a:pPr marL="228600" indent="-228600">
              <a:buAutoNum type="arabicPeriod"/>
            </a:pPr>
            <a:r>
              <a:rPr lang="en-AU" baseline="0" dirty="0" smtClean="0"/>
              <a:t>Hopefully put Turkey out of the war</a:t>
            </a:r>
          </a:p>
          <a:p>
            <a:pPr marL="228600" indent="-228600">
              <a:buAutoNum type="arabicPeriod"/>
            </a:pPr>
            <a:endParaRPr lang="en-AU" baseline="0" dirty="0" smtClean="0"/>
          </a:p>
          <a:p>
            <a:pPr marL="228600" indent="-228600">
              <a:buAutoNum type="arabicPeriod"/>
            </a:pPr>
            <a:r>
              <a:rPr lang="en-AU" baseline="0" dirty="0" smtClean="0"/>
              <a:t>Carden believes a month would suffice to knock out the forts up to Kephez Point, destroy the guns around the narrows then clear the minefield.</a:t>
            </a:r>
            <a:endParaRPr lang="en-AU" dirty="0"/>
          </a:p>
        </p:txBody>
      </p:sp>
      <p:sp>
        <p:nvSpPr>
          <p:cNvPr id="4" name="Slide Number Placeholder 3"/>
          <p:cNvSpPr>
            <a:spLocks noGrp="1"/>
          </p:cNvSpPr>
          <p:nvPr>
            <p:ph type="sldNum" sz="quarter" idx="10"/>
          </p:nvPr>
        </p:nvSpPr>
        <p:spPr/>
        <p:txBody>
          <a:bodyPr/>
          <a:lstStyle/>
          <a:p>
            <a:fld id="{FB05AB2A-AC4B-4E62-9F9C-D3FF6367C2DA}" type="slidenum">
              <a:rPr lang="en-AU" smtClean="0"/>
              <a:pPr/>
              <a:t>12</a:t>
            </a:fld>
            <a:endParaRPr lang="en-AU" dirty="0"/>
          </a:p>
        </p:txBody>
      </p:sp>
    </p:spTree>
    <p:extLst>
      <p:ext uri="{BB962C8B-B14F-4D97-AF65-F5344CB8AC3E}">
        <p14:creationId xmlns:p14="http://schemas.microsoft.com/office/powerpoint/2010/main" val="404366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19" name="Footer Placeholder 18"/>
          <p:cNvSpPr>
            <a:spLocks noGrp="1"/>
          </p:cNvSpPr>
          <p:nvPr>
            <p:ph type="ftr" sz="quarter" idx="11"/>
          </p:nvPr>
        </p:nvSpPr>
        <p:spPr/>
        <p:txBody>
          <a:bodyPr/>
          <a:lstStyle/>
          <a:p>
            <a:endParaRPr lang="en-AU" dirty="0"/>
          </a:p>
        </p:txBody>
      </p:sp>
      <p:sp>
        <p:nvSpPr>
          <p:cNvPr id="27" name="Slide Number Placeholder 26"/>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1DCA7B7-DD09-49AE-8790-1AF0CBBFA7DF}"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66A3AC-B10C-4C91-A910-5B46EAE8843C}" type="datetimeFigureOut">
              <a:rPr lang="en-AU" smtClean="0"/>
              <a:pPr/>
              <a:t>17/03/2016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a:xfrm>
            <a:off x="8077200" y="6356350"/>
            <a:ext cx="609600" cy="365125"/>
          </a:xfrm>
        </p:spPr>
        <p:txBody>
          <a:bodyPr/>
          <a:lstStyle/>
          <a:p>
            <a:fld id="{01DCA7B7-DD09-49AE-8790-1AF0CBBFA7DF}" type="slidenum">
              <a:rPr lang="en-AU" smtClean="0"/>
              <a:pPr/>
              <a:t>‹#›</a:t>
            </a:fld>
            <a:endParaRPr lang="en-A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B66A3AC-B10C-4C91-A910-5B46EAE8843C}" type="datetimeFigureOut">
              <a:rPr lang="en-AU" smtClean="0"/>
              <a:pPr/>
              <a:t>17/03/2016</a:t>
            </a:fld>
            <a:endParaRPr lang="en-A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AU"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DCA7B7-DD09-49AE-8790-1AF0CBBFA7DF}" type="slidenum">
              <a:rPr lang="en-AU" smtClean="0"/>
              <a:pPr/>
              <a:t>‹#›</a:t>
            </a:fld>
            <a:endParaRPr lang="en-A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au/url?sa=i&amp;rct=j&amp;q=&amp;esrc=s&amp;source=images&amp;cd=&amp;cad=rja&amp;uact=8&amp;ved=0ahUKEwivguzc0cbLAhULHpQKHZndBVcQjRwIBw&amp;url=http://www.1914-1918.org/tales/page/2/&amp;psig=AFQjCNGQpEpr49p-bBWNjR6YSncFwRMPmw&amp;ust=145826625120946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hyperlink" Target="https://en.wikipedia.org/wiki/File:Mesudiye.jpg"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com.au/url?sa=i&amp;rct=j&amp;q=&amp;esrc=s&amp;source=images&amp;cd=&amp;cad=rja&amp;uact=8&amp;ved=0ahUKEwj5gYXv78bLAhWBM5QKHT-gCJoQjRwIBw&amp;url=http://blogs.spectator.co.uk/2014/11/the-spectator-at-war-news-of-the-week/&amp;psig=AFQjCNGQpEpr49p-bBWNjR6YSncFwRMPmw&amp;ust=1458266251209468" TargetMode="External"/><Relationship Id="rId5" Type="http://schemas.openxmlformats.org/officeDocument/2006/relationships/image" Target="../media/image22.jpeg"/><Relationship Id="rId4" Type="http://schemas.openxmlformats.org/officeDocument/2006/relationships/hyperlink" Target="https://www.google.com.au/url?sa=i&amp;rct=j&amp;q=&amp;esrc=s&amp;frm=1&amp;source=images&amp;cd=&amp;cad=rja&amp;uact=8&amp;ved=0CAcQjRxqFQoTCNj4lcbSz8gCFUSNlAod4sUFrg&amp;url=https://en.wikipedia.org/wiki/Naval_operations_in_the_Dardanelles_Campaign&amp;psig=AFQjCNGVscs2nct1jgN3ycSiDSG7FXQZVw&amp;ust=14453819910501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www.google.com.au/url?sa=i&amp;rct=j&amp;q=&amp;esrc=s&amp;source=images&amp;cd=&amp;cad=rja&amp;uact=8&amp;ved=0ahUKEwj6_4bPgMfLAhXIJ5QKHffVD_YQjRwIBw&amp;url=http%3A%2F%2Fwww.gallipoli.gov.au%2Fsubmarines-in-the-dardanelles%2Fhenry-stoker-and-the-ae2.php&amp;bvm=bv.117218890,d.dGo&amp;psig=AFQjCNHRJKq2Wuk7Qa3ta9wSL6Hf6EPSDg&amp;ust=145827948542592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anmm.wordpress.com/tag/anzac/fee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File:Bundesarchiv_Bild_134-B0032,_Gro%C3%9Fer_Kreuzer_Goeben.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File:Sultanhisar.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ae2.org.au/wp-content/uploads/2013/03/Map-of-HMAS-AE2-in-the-Dardanelles-and-the-Sea-of-Marmara-in-April-1915-based-on-research-by-Benjamin-Evans.jpe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au/url?sa=i&amp;rct=j&amp;q=&amp;esrc=s&amp;source=images&amp;cd=&amp;cad=rja&amp;uact=8&amp;ved=0ahUKEwjn4Ifw3sHLAhXE2KYKHVVuD10QjRwIBw&amp;url=http://norfolkinworldwar1.org/2014/11/&amp;psig=AFQjCNFSFE_T2fBFUYviFOQlc9BFIqdQbg&amp;ust=1458098441827622"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File:HMAS_AE2_Sydney.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Bundesarchiv_DVM_10_Bild-23-61-22,_Kleiner_Kreuzer_%22SMS_Breslau%22.jp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en.wikipedia.org/wiki/File:Bundesarchiv_DVM_10_Bild-23-61-15,_Panzerkreuzer_%22SMS_Goeben%22.jpg"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iDqJvE0sbLAhXEupQKHSQfC7gQjRwIBw&amp;url=http://www.setterfield.org/Signs/Signs2.html&amp;psig=AFQjCNGQpEpr49p-bBWNjR6YSncFwRMPmw&amp;ust=1458266251209468"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jEs5vA0MbLAhUGlJQKHTxoCK8QjRwIBw&amp;url=http://roadstothegreatwar-ww1.blogspot.com/2015/02/100-years-ago-allied-naval-operations.html&amp;psig=AFQjCNGQpEpr49p-bBWNjR6YSncFwRMPmw&amp;ust=145826625120946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google.com.au/url?sa=i&amp;rct=j&amp;q=&amp;esrc=s&amp;source=images&amp;cd=&amp;cad=rja&amp;uact=8&amp;ved=0ahUKEwiWqISp0cbLAhUMkJQKHfQwDx0QjRwIBw&amp;url=https://firstworldwarhiddenhistory.wordpress.com/category/gallipoli/page/2/&amp;psig=AFQjCNGQpEpr49p-bBWNjR6YSncFwRMPmw&amp;ust=1458266251209468"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88024" y="1916832"/>
            <a:ext cx="4032448" cy="4689140"/>
          </a:xfrm>
        </p:spPr>
        <p:txBody>
          <a:bodyPr/>
          <a:lstStyle/>
          <a:p>
            <a:endParaRPr lang="en-AU" dirty="0" smtClean="0"/>
          </a:p>
          <a:p>
            <a:endParaRPr lang="en-AU" sz="3600" dirty="0" smtClean="0"/>
          </a:p>
          <a:p>
            <a:endParaRPr lang="en-AU" sz="3600" dirty="0" smtClean="0"/>
          </a:p>
          <a:p>
            <a:r>
              <a:rPr lang="en-AU" sz="3600" b="1" dirty="0" smtClean="0">
                <a:solidFill>
                  <a:schemeClr val="tx2">
                    <a:lumMod val="75000"/>
                  </a:schemeClr>
                </a:solidFill>
              </a:rPr>
              <a:t>  INTRODUCTION</a:t>
            </a:r>
            <a:endParaRPr lang="en-AU" sz="3600" b="1" dirty="0">
              <a:solidFill>
                <a:schemeClr val="tx2">
                  <a:lumMod val="75000"/>
                </a:schemeClr>
              </a:solidFill>
            </a:endParaRPr>
          </a:p>
        </p:txBody>
      </p:sp>
      <p:sp>
        <p:nvSpPr>
          <p:cNvPr id="4" name="TextBox 3"/>
          <p:cNvSpPr txBox="1"/>
          <p:nvPr/>
        </p:nvSpPr>
        <p:spPr>
          <a:xfrm>
            <a:off x="-6246" y="0"/>
            <a:ext cx="9150246" cy="1508105"/>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algn="ctr"/>
            <a:endParaRPr lang="en-AU" sz="2800" dirty="0" smtClean="0">
              <a:solidFill>
                <a:schemeClr val="bg1"/>
              </a:solidFill>
              <a:latin typeface="Franklin Gothic Book" pitchFamily="34" charset="0"/>
            </a:endParaRPr>
          </a:p>
          <a:p>
            <a:pPr algn="ctr"/>
            <a:r>
              <a:rPr lang="en-AU" sz="2800" b="1" dirty="0" smtClean="0">
                <a:solidFill>
                  <a:schemeClr val="bg1"/>
                </a:solidFill>
                <a:latin typeface="Franklin Gothic Book" pitchFamily="34" charset="0"/>
              </a:rPr>
              <a:t>ANMM Presentation </a:t>
            </a:r>
            <a:endParaRPr lang="en-AU" sz="2800" b="1" dirty="0">
              <a:solidFill>
                <a:schemeClr val="bg1"/>
              </a:solidFill>
              <a:latin typeface="Franklin Gothic Book" pitchFamily="34" charset="0"/>
            </a:endParaRPr>
          </a:p>
          <a:p>
            <a:pPr algn="ctr"/>
            <a:endParaRPr lang="en-AU" b="1" dirty="0"/>
          </a:p>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5190" y="18373"/>
            <a:ext cx="1398810" cy="14897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26" y="1988840"/>
            <a:ext cx="4805372" cy="4617132"/>
          </a:xfrm>
          <a:prstGeom prst="rect">
            <a:avLst/>
          </a:prstGeom>
        </p:spPr>
      </p:pic>
    </p:spTree>
    <p:extLst>
      <p:ext uri="{BB962C8B-B14F-4D97-AF65-F5344CB8AC3E}">
        <p14:creationId xmlns:p14="http://schemas.microsoft.com/office/powerpoint/2010/main" val="1819841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99592" y="260648"/>
            <a:ext cx="7787208" cy="792088"/>
          </a:xfrm>
        </p:spPr>
        <p:txBody>
          <a:bodyPr>
            <a:normAutofit fontScale="90000"/>
          </a:bodyPr>
          <a:lstStyle/>
          <a:p>
            <a:r>
              <a:rPr lang="en-AU" b="1" dirty="0" smtClean="0"/>
              <a:t>	   Request to Carden</a:t>
            </a:r>
            <a:endParaRPr lang="en-AU" b="1" dirty="0"/>
          </a:p>
        </p:txBody>
      </p:sp>
      <p:sp>
        <p:nvSpPr>
          <p:cNvPr id="9" name="Content Placeholder 8"/>
          <p:cNvSpPr>
            <a:spLocks noGrp="1"/>
          </p:cNvSpPr>
          <p:nvPr>
            <p:ph idx="1"/>
          </p:nvPr>
        </p:nvSpPr>
        <p:spPr>
          <a:xfrm>
            <a:off x="457200" y="3717032"/>
            <a:ext cx="8229600" cy="3024336"/>
          </a:xfrm>
        </p:spPr>
        <p:txBody>
          <a:bodyPr>
            <a:normAutofit fontScale="92500"/>
          </a:bodyPr>
          <a:lstStyle/>
          <a:p>
            <a:r>
              <a:rPr lang="en-AU" dirty="0" smtClean="0"/>
              <a:t>Churchill asks Admiral </a:t>
            </a:r>
            <a:r>
              <a:rPr lang="en-AU" b="1" dirty="0" smtClean="0"/>
              <a:t>Carden for a plan to breach the Dardanelles using ships alone</a:t>
            </a:r>
            <a:r>
              <a:rPr lang="en-AU" dirty="0" smtClean="0"/>
              <a:t>.</a:t>
            </a:r>
          </a:p>
          <a:p>
            <a:endParaRPr lang="en-AU" dirty="0" smtClean="0"/>
          </a:p>
          <a:p>
            <a:r>
              <a:rPr lang="en-AU" dirty="0" smtClean="0"/>
              <a:t>Churchill prepared to sacrifice old battleships and crews.</a:t>
            </a:r>
          </a:p>
          <a:p>
            <a:endParaRPr lang="en-AU" dirty="0" smtClean="0"/>
          </a:p>
          <a:p>
            <a:r>
              <a:rPr lang="en-AU" dirty="0" smtClean="0"/>
              <a:t>Carden requests 12 battleships, extra submarines and 4 seaplanes and gets them.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009" y="1583499"/>
            <a:ext cx="1524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1914-1918.org/tales/wp-content/uploads/sites/3/2015/02/P1070936-640x48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556792"/>
            <a:ext cx="2708548" cy="2025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AU" sz="3200" dirty="0" smtClean="0"/>
              <a:t>Penetration of minefield by B11</a:t>
            </a:r>
            <a:endParaRPr lang="en-AU" sz="3200" dirty="0"/>
          </a:p>
        </p:txBody>
      </p:sp>
      <p:sp>
        <p:nvSpPr>
          <p:cNvPr id="7" name="Text Placeholder 6"/>
          <p:cNvSpPr>
            <a:spLocks noGrp="1"/>
          </p:cNvSpPr>
          <p:nvPr>
            <p:ph type="body" sz="half" idx="2"/>
          </p:nvPr>
        </p:nvSpPr>
        <p:spPr/>
        <p:txBody>
          <a:bodyPr>
            <a:noAutofit/>
          </a:bodyPr>
          <a:lstStyle/>
          <a:p>
            <a:r>
              <a:rPr lang="en-AU" sz="2800" dirty="0" smtClean="0"/>
              <a:t>13 DEC 14</a:t>
            </a:r>
          </a:p>
          <a:p>
            <a:r>
              <a:rPr lang="en-AU" sz="2800" dirty="0" smtClean="0"/>
              <a:t>Sinks MESSUDIYE</a:t>
            </a:r>
            <a:endParaRPr lang="en-AU" sz="2800" dirty="0"/>
          </a:p>
        </p:txBody>
      </p:sp>
      <p:pic>
        <p:nvPicPr>
          <p:cNvPr id="8" name="Picture Placeholder 7" descr="650px-Dardanelle_raid_sinking_the_Mesudiye.JPG"/>
          <p:cNvPicPr>
            <a:picLocks noGrp="1" noChangeAspect="1"/>
          </p:cNvPicPr>
          <p:nvPr>
            <p:ph type="pic" idx="1"/>
          </p:nvPr>
        </p:nvPicPr>
        <p:blipFill>
          <a:blip r:embed="rId3" cstate="print"/>
          <a:srcRect t="3896" b="3896"/>
          <a:stretch>
            <a:fillRect/>
          </a:stretch>
        </p:blipFill>
        <p:spPr>
          <a:xfrm rot="420000">
            <a:off x="3280469" y="3117663"/>
            <a:ext cx="3271573" cy="3357768"/>
          </a:xfr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60648"/>
            <a:ext cx="20955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Mesudiy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698797"/>
            <a:ext cx="2857500" cy="1971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8640"/>
            <a:ext cx="8229600" cy="1296144"/>
          </a:xfrm>
        </p:spPr>
        <p:txBody>
          <a:bodyPr>
            <a:normAutofit/>
          </a:bodyPr>
          <a:lstStyle/>
          <a:p>
            <a:r>
              <a:rPr lang="en-AU" b="1" dirty="0" smtClean="0"/>
              <a:t>Decision to breach Dardanelles</a:t>
            </a:r>
            <a:endParaRPr lang="en-AU" b="1" dirty="0"/>
          </a:p>
        </p:txBody>
      </p:sp>
      <p:sp>
        <p:nvSpPr>
          <p:cNvPr id="6" name="Content Placeholder 5"/>
          <p:cNvSpPr>
            <a:spLocks noGrp="1"/>
          </p:cNvSpPr>
          <p:nvPr>
            <p:ph idx="1"/>
          </p:nvPr>
        </p:nvSpPr>
        <p:spPr>
          <a:xfrm>
            <a:off x="457200" y="3861048"/>
            <a:ext cx="8229600" cy="2664296"/>
          </a:xfrm>
        </p:spPr>
        <p:txBody>
          <a:bodyPr>
            <a:normAutofit/>
          </a:bodyPr>
          <a:lstStyle/>
          <a:p>
            <a:pPr marL="137160" indent="0">
              <a:buNone/>
            </a:pPr>
            <a:r>
              <a:rPr lang="en-AU" dirty="0" smtClean="0"/>
              <a:t>  13 January 1915 – War Council says Navy shall force  the  Dardanelles.</a:t>
            </a:r>
          </a:p>
          <a:p>
            <a:r>
              <a:rPr lang="en-AU" dirty="0" smtClean="0"/>
              <a:t>Admiral Fisher not in agreement</a:t>
            </a:r>
          </a:p>
          <a:p>
            <a:r>
              <a:rPr lang="en-AU" dirty="0" smtClean="0"/>
              <a:t>28 January, Admiralty finally agrees – Fisher remained silent and this was taken as his acceptance</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430395"/>
            <a:ext cx="180022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upload.wikimedia.org/wikipedia/commons/thumb/d/dc/Fisher%26Churchill.jpg/220px-Fisher%26Churchil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379334"/>
            <a:ext cx="1656184" cy="24993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dn2.spectator.co.uk/files/2014/10/image6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1379334"/>
            <a:ext cx="1541285"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rmAutofit fontScale="90000"/>
          </a:bodyPr>
          <a:lstStyle/>
          <a:p>
            <a:r>
              <a:rPr lang="en-AU" b="1" dirty="0" smtClean="0"/>
              <a:t>19 February, Fleet bombards outer 			      forts</a:t>
            </a:r>
            <a:endParaRPr lang="en-AU" b="1" dirty="0"/>
          </a:p>
        </p:txBody>
      </p:sp>
      <p:sp>
        <p:nvSpPr>
          <p:cNvPr id="3" name="Content Placeholder 2"/>
          <p:cNvSpPr>
            <a:spLocks noGrp="1"/>
          </p:cNvSpPr>
          <p:nvPr>
            <p:ph idx="1"/>
          </p:nvPr>
        </p:nvSpPr>
        <p:spPr>
          <a:xfrm>
            <a:off x="457200" y="4077072"/>
            <a:ext cx="8229600" cy="2520280"/>
          </a:xfrm>
        </p:spPr>
        <p:txBody>
          <a:bodyPr>
            <a:normAutofit/>
          </a:bodyPr>
          <a:lstStyle/>
          <a:p>
            <a:r>
              <a:rPr lang="en-AU" dirty="0" smtClean="0"/>
              <a:t>Naval gunfire has limited effect due to flat trajectory</a:t>
            </a:r>
          </a:p>
          <a:p>
            <a:r>
              <a:rPr lang="en-AU" dirty="0" smtClean="0"/>
              <a:t>Called off by bad weather until the 25</a:t>
            </a:r>
            <a:r>
              <a:rPr lang="en-AU" baseline="30000" dirty="0" smtClean="0"/>
              <a:t>th</a:t>
            </a:r>
            <a:endParaRPr lang="en-AU" dirty="0" smtClean="0"/>
          </a:p>
          <a:p>
            <a:r>
              <a:rPr lang="en-AU" dirty="0" smtClean="0"/>
              <a:t>16</a:t>
            </a:r>
            <a:r>
              <a:rPr lang="en-AU" baseline="30000" dirty="0" smtClean="0"/>
              <a:t>th</a:t>
            </a:r>
            <a:r>
              <a:rPr lang="en-AU" dirty="0" smtClean="0"/>
              <a:t> March, Admiral Carden taken ill and replaced by Admiral de Roebeck</a:t>
            </a:r>
          </a:p>
          <a:p>
            <a:r>
              <a:rPr lang="en-AU" dirty="0" smtClean="0"/>
              <a:t>‘Any sailor who attacks a fort is a fool.’ Nelson</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7" y="1340768"/>
            <a:ext cx="4067944" cy="264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201" y="1412776"/>
            <a:ext cx="3816424" cy="257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04088"/>
            <a:ext cx="8151440" cy="1143000"/>
          </a:xfrm>
        </p:spPr>
        <p:txBody>
          <a:bodyPr>
            <a:normAutofit fontScale="90000"/>
          </a:bodyPr>
          <a:lstStyle/>
          <a:p>
            <a:r>
              <a:rPr lang="en-AU" b="1" dirty="0" smtClean="0"/>
              <a:t> </a:t>
            </a:r>
            <a:r>
              <a:rPr lang="en-AU" b="1" dirty="0"/>
              <a:t> </a:t>
            </a:r>
            <a:r>
              <a:rPr lang="en-AU" b="1" dirty="0" smtClean="0"/>
              <a:t> 7 March second and offensive    minefield laid in the Dardanelles</a:t>
            </a:r>
            <a:endParaRPr lang="en-AU" b="1" dirty="0"/>
          </a:p>
        </p:txBody>
      </p:sp>
      <p:pic>
        <p:nvPicPr>
          <p:cNvPr id="3" name="Picture 2" descr="Erikas maps 001.jpg"/>
          <p:cNvPicPr>
            <a:picLocks noChangeAspect="1"/>
          </p:cNvPicPr>
          <p:nvPr/>
        </p:nvPicPr>
        <p:blipFill>
          <a:blip r:embed="rId2" cstate="print"/>
          <a:stretch>
            <a:fillRect/>
          </a:stretch>
        </p:blipFill>
        <p:spPr>
          <a:xfrm>
            <a:off x="3707904" y="3133901"/>
            <a:ext cx="5055096" cy="36922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58" y="2132856"/>
            <a:ext cx="3254652" cy="21579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08112"/>
          </a:xfrm>
        </p:spPr>
        <p:txBody>
          <a:bodyPr>
            <a:normAutofit/>
          </a:bodyPr>
          <a:lstStyle/>
          <a:p>
            <a:r>
              <a:rPr lang="en-AU" b="1" dirty="0" smtClean="0"/>
              <a:t>18 March – Main Naval attack</a:t>
            </a:r>
            <a:endParaRPr lang="en-AU" b="1" dirty="0"/>
          </a:p>
        </p:txBody>
      </p:sp>
      <p:sp>
        <p:nvSpPr>
          <p:cNvPr id="3" name="Content Placeholder 2"/>
          <p:cNvSpPr>
            <a:spLocks noGrp="1"/>
          </p:cNvSpPr>
          <p:nvPr>
            <p:ph idx="1"/>
          </p:nvPr>
        </p:nvSpPr>
        <p:spPr>
          <a:xfrm>
            <a:off x="457200" y="3429000"/>
            <a:ext cx="8229600" cy="3024336"/>
          </a:xfrm>
        </p:spPr>
        <p:txBody>
          <a:bodyPr>
            <a:normAutofit fontScale="92500" lnSpcReduction="10000"/>
          </a:bodyPr>
          <a:lstStyle/>
          <a:p>
            <a:pPr>
              <a:buFont typeface="Courier New" pitchFamily="49" charset="0"/>
              <a:buChar char="o"/>
            </a:pPr>
            <a:r>
              <a:rPr lang="en-AU" dirty="0" smtClean="0"/>
              <a:t>The ships were bombarding the forts at the Narrows</a:t>
            </a:r>
          </a:p>
          <a:p>
            <a:pPr>
              <a:buNone/>
            </a:pPr>
            <a:endParaRPr lang="en-AU" dirty="0" smtClean="0"/>
          </a:p>
          <a:p>
            <a:pPr>
              <a:buFont typeface="Courier New" pitchFamily="49" charset="0"/>
              <a:buChar char="o"/>
            </a:pPr>
            <a:r>
              <a:rPr lang="en-AU" dirty="0" smtClean="0"/>
              <a:t>Three battleships sunk</a:t>
            </a:r>
          </a:p>
          <a:p>
            <a:pPr>
              <a:buNone/>
            </a:pPr>
            <a:endParaRPr lang="en-AU" dirty="0" smtClean="0"/>
          </a:p>
          <a:p>
            <a:pPr>
              <a:buFont typeface="Courier New" pitchFamily="49" charset="0"/>
              <a:buChar char="o"/>
            </a:pPr>
            <a:r>
              <a:rPr lang="en-AU" dirty="0" smtClean="0"/>
              <a:t>Three battleships damaged and crippled</a:t>
            </a:r>
          </a:p>
          <a:p>
            <a:pPr>
              <a:buNone/>
            </a:pPr>
            <a:endParaRPr lang="en-AU" dirty="0" smtClean="0"/>
          </a:p>
          <a:p>
            <a:pPr>
              <a:buFont typeface="Courier New" pitchFamily="49" charset="0"/>
              <a:buChar char="o"/>
            </a:pPr>
            <a:r>
              <a:rPr lang="en-AU" dirty="0" smtClean="0"/>
              <a:t>Attack aborted</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726516"/>
            <a:ext cx="6858000" cy="131673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04088"/>
            <a:ext cx="7719392" cy="1143000"/>
          </a:xfrm>
        </p:spPr>
        <p:txBody>
          <a:bodyPr>
            <a:normAutofit fontScale="90000"/>
          </a:bodyPr>
          <a:lstStyle/>
          <a:p>
            <a:r>
              <a:rPr lang="en-AU" b="1" dirty="0" smtClean="0"/>
              <a:t>Bouvet sinks in the offensive         minefield   </a:t>
            </a:r>
            <a:endParaRPr lang="en-AU" b="1" dirty="0"/>
          </a:p>
        </p:txBody>
      </p:sp>
      <p:pic>
        <p:nvPicPr>
          <p:cNvPr id="3" name="Picture 2" descr="Erikas maps 001.jpg"/>
          <p:cNvPicPr>
            <a:picLocks noChangeAspect="1"/>
          </p:cNvPicPr>
          <p:nvPr/>
        </p:nvPicPr>
        <p:blipFill>
          <a:blip r:embed="rId2" cstate="print"/>
          <a:stretch>
            <a:fillRect/>
          </a:stretch>
        </p:blipFill>
        <p:spPr>
          <a:xfrm>
            <a:off x="187195" y="2132856"/>
            <a:ext cx="4456813" cy="32552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428" y="3212976"/>
            <a:ext cx="4238625" cy="3028950"/>
          </a:xfrm>
          <a:prstGeom prst="rect">
            <a:avLst/>
          </a:prstGeom>
        </p:spPr>
      </p:pic>
    </p:spTree>
    <p:extLst>
      <p:ext uri="{BB962C8B-B14F-4D97-AF65-F5344CB8AC3E}">
        <p14:creationId xmlns:p14="http://schemas.microsoft.com/office/powerpoint/2010/main" val="3775426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lstStyle/>
          <a:p>
            <a:r>
              <a:rPr lang="en-AU" b="1" dirty="0" smtClean="0"/>
              <a:t>         New Minesweepers</a:t>
            </a:r>
            <a:endParaRPr lang="en-AU" b="1" dirty="0"/>
          </a:p>
        </p:txBody>
      </p:sp>
      <p:sp>
        <p:nvSpPr>
          <p:cNvPr id="3" name="Content Placeholder 2"/>
          <p:cNvSpPr>
            <a:spLocks noGrp="1"/>
          </p:cNvSpPr>
          <p:nvPr>
            <p:ph idx="1"/>
          </p:nvPr>
        </p:nvSpPr>
        <p:spPr>
          <a:xfrm>
            <a:off x="457200" y="3284984"/>
            <a:ext cx="8229600" cy="3384376"/>
          </a:xfrm>
        </p:spPr>
        <p:txBody>
          <a:bodyPr>
            <a:normAutofit/>
          </a:bodyPr>
          <a:lstStyle/>
          <a:p>
            <a:r>
              <a:rPr lang="en-AU" dirty="0" smtClean="0"/>
              <a:t>BEAGLE  class destroyers fitted out as  minesweepers and replaced the trawlers</a:t>
            </a:r>
          </a:p>
          <a:p>
            <a:endParaRPr lang="en-AU" dirty="0" smtClean="0"/>
          </a:p>
          <a:p>
            <a:r>
              <a:rPr lang="en-AU" dirty="0" smtClean="0"/>
              <a:t>Objective was for the minesweepers to clear the channel then the battle fleet would follow</a:t>
            </a:r>
          </a:p>
          <a:p>
            <a:pPr>
              <a:buNone/>
            </a:pPr>
            <a:endParaRPr lang="en-AU" dirty="0" smtClean="0"/>
          </a:p>
          <a:p>
            <a:r>
              <a:rPr lang="en-AU" dirty="0" smtClean="0"/>
              <a:t>De Roebeck unwilling to entertain further losses</a:t>
            </a:r>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124744"/>
            <a:ext cx="3593943" cy="210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17" y="1124744"/>
            <a:ext cx="8229600" cy="1152128"/>
          </a:xfrm>
        </p:spPr>
        <p:txBody>
          <a:bodyPr>
            <a:normAutofit fontScale="90000"/>
          </a:bodyPr>
          <a:lstStyle/>
          <a:p>
            <a:r>
              <a:rPr lang="en-AU" b="1" dirty="0" smtClean="0"/>
              <a:t>23 March – Breach not possible    		       with ships alone</a:t>
            </a:r>
            <a:endParaRPr lang="en-AU" b="1" dirty="0"/>
          </a:p>
        </p:txBody>
      </p:sp>
      <p:sp>
        <p:nvSpPr>
          <p:cNvPr id="3" name="Content Placeholder 2"/>
          <p:cNvSpPr>
            <a:spLocks noGrp="1"/>
          </p:cNvSpPr>
          <p:nvPr>
            <p:ph idx="1"/>
          </p:nvPr>
        </p:nvSpPr>
        <p:spPr>
          <a:xfrm>
            <a:off x="457200" y="2708920"/>
            <a:ext cx="8229600" cy="3615680"/>
          </a:xfrm>
        </p:spPr>
        <p:txBody>
          <a:bodyPr>
            <a:normAutofit/>
          </a:bodyPr>
          <a:lstStyle/>
          <a:p>
            <a:r>
              <a:rPr lang="en-AU" dirty="0" smtClean="0"/>
              <a:t>Admiralty informed success can only be achieved by a joint expedition.</a:t>
            </a:r>
          </a:p>
          <a:p>
            <a:r>
              <a:rPr lang="en-AU" dirty="0" smtClean="0"/>
              <a:t>Kitchener to make 75,000 troops  available to capture and silence inner forts</a:t>
            </a:r>
          </a:p>
          <a:p>
            <a:r>
              <a:rPr lang="en-AU" b="1" i="1" dirty="0" smtClean="0"/>
              <a:t>Problem – can’t be ready until mid April</a:t>
            </a:r>
          </a:p>
          <a:p>
            <a:r>
              <a:rPr lang="en-AU" dirty="0" smtClean="0"/>
              <a:t> Churchill furious at delay</a:t>
            </a:r>
          </a:p>
          <a:p>
            <a:r>
              <a:rPr lang="en-AU" dirty="0" smtClean="0"/>
              <a:t>Turks alerted  by lack of security and increase defences</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260648"/>
            <a:ext cx="7920980" cy="1296143"/>
          </a:xfrm>
        </p:spPr>
        <p:txBody>
          <a:bodyPr>
            <a:normAutofit fontScale="90000"/>
          </a:bodyPr>
          <a:lstStyle/>
          <a:p>
            <a:r>
              <a:rPr lang="en-AU" dirty="0" smtClean="0"/>
              <a:t> 	</a:t>
            </a:r>
            <a:r>
              <a:rPr lang="en-AU" sz="3600" b="1" dirty="0" smtClean="0"/>
              <a:t>Meeting of S/M C.O.s and CMDR Keyes	</a:t>
            </a:r>
            <a:endParaRPr lang="en-AU" sz="3600" b="1" dirty="0"/>
          </a:p>
        </p:txBody>
      </p:sp>
      <p:sp>
        <p:nvSpPr>
          <p:cNvPr id="3" name="Content Placeholder 2"/>
          <p:cNvSpPr>
            <a:spLocks noGrp="1"/>
          </p:cNvSpPr>
          <p:nvPr>
            <p:ph sz="half" idx="4294967295"/>
          </p:nvPr>
        </p:nvSpPr>
        <p:spPr>
          <a:xfrm>
            <a:off x="4032250" y="1676400"/>
            <a:ext cx="5111750" cy="4572000"/>
          </a:xfrm>
        </p:spPr>
        <p:txBody>
          <a:bodyPr>
            <a:normAutofit lnSpcReduction="10000"/>
          </a:bodyPr>
          <a:lstStyle/>
          <a:p>
            <a:r>
              <a:rPr lang="en-AU" dirty="0" smtClean="0"/>
              <a:t>Is it possible for a S/M to breach the Dardanelles?</a:t>
            </a:r>
          </a:p>
          <a:p>
            <a:r>
              <a:rPr lang="en-AU" dirty="0" smtClean="0"/>
              <a:t>Answer “yes” by all</a:t>
            </a:r>
          </a:p>
          <a:p>
            <a:r>
              <a:rPr lang="en-AU" dirty="0" smtClean="0"/>
              <a:t>Attempt on 17 April by E15 . Forced to surface and Captain  plus 3 killed. S/M lost</a:t>
            </a:r>
          </a:p>
          <a:p>
            <a:r>
              <a:rPr lang="en-AU" dirty="0" smtClean="0"/>
              <a:t>Lieutenant Cdr Stoker, C.O. HMAS AE2, puts forward plan to Commodore Keyes</a:t>
            </a:r>
          </a:p>
          <a:p>
            <a:r>
              <a:rPr lang="en-AU" dirty="0" smtClean="0"/>
              <a:t>Keyes gives permission for Stoker attempt</a:t>
            </a:r>
            <a:endParaRPr lang="en-AU" dirty="0"/>
          </a:p>
        </p:txBody>
      </p:sp>
      <p:pic>
        <p:nvPicPr>
          <p:cNvPr id="4" name="Content Placeholder 3" descr="keyes.jpg"/>
          <p:cNvPicPr>
            <a:picLocks noChangeAspect="1"/>
          </p:cNvPicPr>
          <p:nvPr/>
        </p:nvPicPr>
        <p:blipFill>
          <a:blip r:embed="rId3" cstate="print"/>
          <a:stretch>
            <a:fillRect/>
          </a:stretch>
        </p:blipFill>
        <p:spPr>
          <a:xfrm>
            <a:off x="827584" y="1986000"/>
            <a:ext cx="2381250" cy="32289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6" y="0"/>
            <a:ext cx="9150246" cy="1508105"/>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algn="ctr"/>
            <a:endParaRPr lang="en-AU" sz="2800" dirty="0" smtClean="0">
              <a:solidFill>
                <a:schemeClr val="bg1"/>
              </a:solidFill>
              <a:latin typeface="Franklin Gothic Book" pitchFamily="34" charset="0"/>
            </a:endParaRPr>
          </a:p>
          <a:p>
            <a:pPr algn="ctr"/>
            <a:r>
              <a:rPr lang="en-AU" sz="2800" b="1" dirty="0" smtClean="0">
                <a:solidFill>
                  <a:schemeClr val="bg1"/>
                </a:solidFill>
                <a:latin typeface="Franklin Gothic Book" pitchFamily="34" charset="0"/>
              </a:rPr>
              <a:t>ACTION  STATIONS </a:t>
            </a:r>
            <a:endParaRPr lang="en-AU" sz="2800" b="1" dirty="0">
              <a:solidFill>
                <a:schemeClr val="bg1"/>
              </a:solidFill>
              <a:latin typeface="Franklin Gothic Book" pitchFamily="34" charset="0"/>
            </a:endParaRPr>
          </a:p>
          <a:p>
            <a:pPr algn="ctr"/>
            <a:endParaRPr lang="en-AU" b="1" dirty="0"/>
          </a:p>
          <a:p>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190" y="18373"/>
            <a:ext cx="1398810" cy="1489732"/>
          </a:xfrm>
          <a:prstGeom prst="rect">
            <a:avLst/>
          </a:prstGeom>
        </p:spPr>
      </p:pic>
      <p:pic>
        <p:nvPicPr>
          <p:cNvPr id="1026" name="Picture 2" descr="C:\Users\Ron\Pictures\SCANS\img025.jpg"/>
          <p:cNvPicPr>
            <a:picLocks noChangeAspect="1" noChangeArrowheads="1"/>
          </p:cNvPicPr>
          <p:nvPr/>
        </p:nvPicPr>
        <p:blipFill>
          <a:blip r:embed="rId3" cstate="print"/>
          <a:srcRect/>
          <a:stretch>
            <a:fillRect/>
          </a:stretch>
        </p:blipFill>
        <p:spPr bwMode="auto">
          <a:xfrm>
            <a:off x="179512" y="1556792"/>
            <a:ext cx="3683446" cy="5062315"/>
          </a:xfrm>
          <a:prstGeom prst="rect">
            <a:avLst/>
          </a:prstGeom>
          <a:noFill/>
        </p:spPr>
      </p:pic>
      <p:pic>
        <p:nvPicPr>
          <p:cNvPr id="6" name="Picture 5" descr="E:\Navy Pavilion from Wharf.jpg"/>
          <p:cNvPicPr>
            <a:picLocks noChangeAspect="1" noChangeArrowheads="1"/>
          </p:cNvPicPr>
          <p:nvPr/>
        </p:nvPicPr>
        <p:blipFill>
          <a:blip r:embed="rId4" cstate="print"/>
          <a:srcRect/>
          <a:stretch>
            <a:fillRect/>
          </a:stretch>
        </p:blipFill>
        <p:spPr bwMode="auto">
          <a:xfrm>
            <a:off x="4067944" y="2348880"/>
            <a:ext cx="4869722" cy="3384376"/>
          </a:xfrm>
          <a:prstGeom prst="rect">
            <a:avLst/>
          </a:prstGeom>
          <a:noFill/>
        </p:spPr>
      </p:pic>
    </p:spTree>
    <p:extLst>
      <p:ext uri="{BB962C8B-B14F-4D97-AF65-F5344CB8AC3E}">
        <p14:creationId xmlns:p14="http://schemas.microsoft.com/office/powerpoint/2010/main" val="3953475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404664"/>
            <a:ext cx="7018982" cy="1512168"/>
          </a:xfrm>
        </p:spPr>
        <p:txBody>
          <a:bodyPr>
            <a:normAutofit fontScale="90000"/>
          </a:bodyPr>
          <a:lstStyle/>
          <a:p>
            <a:r>
              <a:rPr lang="en-AU" b="1" dirty="0" smtClean="0"/>
              <a:t>	 The submarine problem</a:t>
            </a:r>
            <a:br>
              <a:rPr lang="en-AU" b="1" dirty="0" smtClean="0"/>
            </a:br>
            <a:endParaRPr lang="en-AU" b="1" dirty="0"/>
          </a:p>
        </p:txBody>
      </p:sp>
      <p:sp>
        <p:nvSpPr>
          <p:cNvPr id="3" name="Content Placeholder 2"/>
          <p:cNvSpPr>
            <a:spLocks noGrp="1"/>
          </p:cNvSpPr>
          <p:nvPr>
            <p:ph sz="half" idx="4294967295"/>
          </p:nvPr>
        </p:nvSpPr>
        <p:spPr>
          <a:xfrm>
            <a:off x="4032250" y="1676400"/>
            <a:ext cx="5111750" cy="4572000"/>
          </a:xfrm>
        </p:spPr>
        <p:txBody>
          <a:bodyPr>
            <a:normAutofit/>
          </a:bodyPr>
          <a:lstStyle/>
          <a:p>
            <a:r>
              <a:rPr lang="en-AU" dirty="0" smtClean="0"/>
              <a:t>Canakale to Gallipoli 35 miles</a:t>
            </a:r>
          </a:p>
          <a:p>
            <a:r>
              <a:rPr lang="en-AU" dirty="0" smtClean="0"/>
              <a:t>Outflowing current 4 knots</a:t>
            </a:r>
          </a:p>
          <a:p>
            <a:r>
              <a:rPr lang="en-AU" dirty="0" smtClean="0"/>
              <a:t>S/M dived speed 5 knots</a:t>
            </a:r>
          </a:p>
          <a:p>
            <a:r>
              <a:rPr lang="en-AU" dirty="0" smtClean="0"/>
              <a:t>Therefore speed over ground 1 knot</a:t>
            </a:r>
          </a:p>
          <a:p>
            <a:r>
              <a:rPr lang="en-AU" dirty="0" smtClean="0"/>
              <a:t>Battery capacity 5 hours</a:t>
            </a:r>
          </a:p>
          <a:p>
            <a:r>
              <a:rPr lang="en-AU" dirty="0" smtClean="0"/>
              <a:t>Surface speed 15 knots</a:t>
            </a:r>
          </a:p>
          <a:p>
            <a:r>
              <a:rPr lang="en-AU" b="1" i="1" dirty="0" smtClean="0"/>
              <a:t>Therefore majority of passage must be made on the surface.</a:t>
            </a:r>
          </a:p>
          <a:p>
            <a:pPr>
              <a:buFont typeface="Wingdings" pitchFamily="2" charset="2"/>
              <a:buChar char="v"/>
            </a:pPr>
            <a:endParaRPr lang="en-A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67" y="2564904"/>
            <a:ext cx="3522762" cy="249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338"/>
            <a:ext cx="8229600" cy="820390"/>
          </a:xfrm>
        </p:spPr>
        <p:txBody>
          <a:bodyPr>
            <a:normAutofit fontScale="90000"/>
          </a:bodyPr>
          <a:lstStyle/>
          <a:p>
            <a:r>
              <a:rPr lang="en-AU" b="1" dirty="0" smtClean="0"/>
              <a:t>AE2 compared to HMAS Onslow 	</a:t>
            </a:r>
            <a:endParaRPr lang="en-AU" b="1" dirty="0"/>
          </a:p>
        </p:txBody>
      </p:sp>
      <p:sp>
        <p:nvSpPr>
          <p:cNvPr id="5" name="Content Placeholder 4"/>
          <p:cNvSpPr>
            <a:spLocks noGrp="1"/>
          </p:cNvSpPr>
          <p:nvPr>
            <p:ph sz="half" idx="1"/>
          </p:nvPr>
        </p:nvSpPr>
        <p:spPr>
          <a:xfrm>
            <a:off x="457200" y="2780928"/>
            <a:ext cx="4038600" cy="3816424"/>
          </a:xfrm>
        </p:spPr>
        <p:txBody>
          <a:bodyPr>
            <a:normAutofit fontScale="92500" lnSpcReduction="10000"/>
          </a:bodyPr>
          <a:lstStyle/>
          <a:p>
            <a:r>
              <a:rPr lang="en-AU" dirty="0" smtClean="0"/>
              <a:t>Length 178 feet</a:t>
            </a:r>
          </a:p>
          <a:p>
            <a:r>
              <a:rPr lang="en-AU" dirty="0" smtClean="0"/>
              <a:t>Beam 22 feet	</a:t>
            </a:r>
          </a:p>
          <a:p>
            <a:r>
              <a:rPr lang="en-AU" dirty="0" smtClean="0"/>
              <a:t>Submerged speed 5 knots</a:t>
            </a:r>
          </a:p>
          <a:p>
            <a:r>
              <a:rPr lang="en-AU" dirty="0" smtClean="0"/>
              <a:t>Max. depth 100 feet</a:t>
            </a:r>
          </a:p>
          <a:p>
            <a:r>
              <a:rPr lang="en-AU" dirty="0" smtClean="0"/>
              <a:t>Surface speed 15 knots</a:t>
            </a:r>
          </a:p>
          <a:p>
            <a:r>
              <a:rPr lang="en-AU" dirty="0" smtClean="0"/>
              <a:t>Crew 32</a:t>
            </a:r>
          </a:p>
          <a:p>
            <a:r>
              <a:rPr lang="en-AU" dirty="0" smtClean="0"/>
              <a:t>Armament 8 torpedoes</a:t>
            </a:r>
          </a:p>
          <a:p>
            <a:r>
              <a:rPr lang="en-AU" dirty="0" smtClean="0"/>
              <a:t>Displacement 796 tons submerged</a:t>
            </a:r>
            <a:endParaRPr lang="en-AU" dirty="0"/>
          </a:p>
        </p:txBody>
      </p:sp>
      <p:sp>
        <p:nvSpPr>
          <p:cNvPr id="6" name="Content Placeholder 5"/>
          <p:cNvSpPr>
            <a:spLocks noGrp="1"/>
          </p:cNvSpPr>
          <p:nvPr>
            <p:ph sz="half" idx="2"/>
          </p:nvPr>
        </p:nvSpPr>
        <p:spPr>
          <a:xfrm>
            <a:off x="4644008" y="2780929"/>
            <a:ext cx="4038600" cy="3384375"/>
          </a:xfrm>
        </p:spPr>
        <p:txBody>
          <a:bodyPr>
            <a:normAutofit fontScale="92500" lnSpcReduction="10000"/>
          </a:bodyPr>
          <a:lstStyle/>
          <a:p>
            <a:r>
              <a:rPr lang="en-AU" dirty="0" smtClean="0"/>
              <a:t>295 feet</a:t>
            </a:r>
          </a:p>
          <a:p>
            <a:r>
              <a:rPr lang="en-AU" dirty="0" smtClean="0"/>
              <a:t>26 feet</a:t>
            </a:r>
          </a:p>
          <a:p>
            <a:r>
              <a:rPr lang="en-AU" dirty="0" smtClean="0"/>
              <a:t>15+ knots</a:t>
            </a:r>
          </a:p>
          <a:p>
            <a:r>
              <a:rPr lang="en-AU" dirty="0" smtClean="0"/>
              <a:t>1000 feet</a:t>
            </a:r>
          </a:p>
          <a:p>
            <a:r>
              <a:rPr lang="en-AU" dirty="0" smtClean="0"/>
              <a:t>15</a:t>
            </a:r>
          </a:p>
          <a:p>
            <a:r>
              <a:rPr lang="en-AU" dirty="0" smtClean="0"/>
              <a:t>68</a:t>
            </a:r>
          </a:p>
          <a:p>
            <a:r>
              <a:rPr lang="en-AU" dirty="0" smtClean="0"/>
              <a:t>22 torpedos/SS Missile</a:t>
            </a:r>
          </a:p>
          <a:p>
            <a:r>
              <a:rPr lang="en-AU" dirty="0" smtClean="0"/>
              <a:t>2410</a:t>
            </a:r>
          </a:p>
        </p:txBody>
      </p:sp>
      <p:sp>
        <p:nvSpPr>
          <p:cNvPr id="2" name="AutoShape 2" descr="data:image/jpeg;base64,/9j/4AAQSkZJRgABAQAAAQABAAD/2wCEAAkGBxQTEhUUEhQVFBUXGBwXFxcYFRccFxccHBwYHBoXHBcdHCggHBolHB0YITEiJSkrLi4uFx8zODMsNygtLisBCgoKBQUFDgUFDisZExkrKysrKysrKysrKysrKysrKysrKysrKysrKysrKysrKysrKysrKysrKysrKysrKysrK//AABEIAKEBOgMBIgACEQEDEQH/xAAbAAABBQEBAAAAAAAAAAAAAAADAAECBAUGB//EAEkQAAIBAgQCBwQHBAgEBgMAAAECEQADBBIhMQVBBhMiUWFxkTKBobEjM0JScsHwBxSy0RUWNFNigpLSQ5Ph8SRjorPC4kRUc//EABQBAQAAAAAAAAAAAAAAAAAAAAD/xAAUEQEAAAAAAAAAAAAAAAAAAAAA/9oADAMBAAIRAxEAPwD200qYtTTQSqM0xqDTQSmkahNPNBKnFRpA0EjUaTGo5qBzUaaagXoCUxoeemz0EmOn68KgxqDvp+vCoZqAs0iagHp5oJCok0xNQz0EppjQzdA50BsWKCyTTFxrVU3550O7e7qDRns1Wv4kKJO0gcuZCj4mqvWmN6qcRuwmp0zJuT99TyoNjNUs1ADU80EcQ9VixqyV76cigpFqfrNKs9WKgbAmgiFJpyhooMCnZqCKaUfrtKAW76DcegL1gJ076I97LvvVO08UN3mgPdvzWTdbU6nc8qt9ZWZdudo+ZoPQqkDQi9MHM+FAWaaaiTUCaCc0iaFnpy9AQtTZqHmpg1BJmqOaos1QLUEmaoM9Rmhk0BQ9MWodMTQJj+vSmzHnUW2qLmgnnpF6Dmpi1AXrCdxQXue6hvcoD3aArzQitQa7UQ9BYAFSga1WF2pdZQG5VWxx7IP+JP4hRc2lUeJv2P8AMnwYH5UGqb0Gk7nQ9/6iqTXNaNYedDz2Pjy/lQWkb1pM9Vw9LPQHD0s9V89Ra5QW89MWqp1lEW5QGJobVKagTQCM0B5q5bFO9maDNzVmXWMnzNb74LSZrEu29TpzPKg74mnVqETSmgPmqLVBGqc0AiaYtUrlBYUBc1RzVDaohqAjNUS1QLVAtQELUNmpiagTQS6ymZ6HNQY0BTc0qFy7QS2lDdqAzXaEWoRamY0Enf8AXKq7tTsaE5oHNzvpZ6ETFRmgL1lEt3Zmq6ITVizbImaAqXQQYIMGDrsRyPwqnxA9g+Yq5ZXRvxH8qqcVgWzJAkgDWJJMAepoLcyT50RaAranzNFWgIzTvvUmOgGmk8tffQxRFNBECoNbosU1ANbdEy0qcmgU0hTEUxFAS3VgGqtsVZoHgE68qy7tntHzNaluqN09o6Dc0G4x7qaagzU00Ew1TBNBD1JblBJpoZJp7l0f9hJ9BUWNBKTUacmok0DGok07NUXoETQy1Sy00eNBDNUWNSca1A0A3oNyiu0VB2oBCnap5xUGNAFjqKgTRjFDLjuoBgVI2JNTQ0VHoGtWoohFQZ64Tp5x3EYe+osXSge0JAVDqGbXtId5+FB2uAv/AEd5mPs3bsnuCsY9FA9KHicQj2s6srKVLg8iAD2hPKa814Bx7EYi51LXnVSlwtlbLnZtWZoHmIEDWtu9ZdEhbjyOyM7MwCFSpWCfZI5eXdQdme1DKQVOoIIIIOxB2Io229cCOmD4SwwfDoLnWkWUWRaKN2sxYATBJERM799E6D9IlvX7tskg3F62GLE9ZLZ1SWMIFKgDmFmBQd6tFU1TV4oqvNBZmok0HMacPQFpqhmpmaaA4E+dKKrhqIr0BbelSZ6EjUz3KCwja1Qut2jtuaMLlZ9292j5mg6IvSL0DNSL0BGal1tAL1At7qA7XtedQ6+q5aoZ6C911IOapdZUlu0FtnqJNV3u1AXaC0z91MWNVzcpw9AXNUW2qBuUMvQNcNRJqM6VF3oJFqgWphTttpQQmhmpOaE5oHzd1IXDNAJikzUFo3a86/akv01lu+2R6N/1rs+I40WrT3GEhFzRIBbwBOkmvPum3E/3k2mW3dXIHtuHXZtGKhhoSFBOlADobam9PPI0fD8q7XrCRBGo5zuP57VxvRriNpDJFwnKR2UdgAe+Aa6WxxywYMsDrobbzr7qAvFMOrWmDazE5tRuNI/W9Y1vh9rD4nDtbL2rrB2UiGSRAgg8jmj31tPxGy21xTMD9CKbEYW3ca07AM1qchzd8TpMchvQdRh3JAzamBJGxMbgVZW5HOqmG1VT4Ciz8KCyXp89VRcpmuiguZ6cPVEXv1+VT66gtFxTLcqt11N1ndQWhe8aRu1TV6Ly30mIj851oDC5WdcuanzPKrBfWs262p8zQdi1k0xtmiu3eaG93lEefPyXc/CgE4Iqsbs7a/L1qy1qd/j/ALf50N8OCdZP67qDJ4lbZwgW4yxcQsFmGUHVMwIInz91HYE/aYeRk+pFWL9kdj8Y+TH8qIcOKDMweFygw109pvauO2zMOZ2opRh9v4E/nR8MBk0+9c/9x6kyCgzrdy4WcMVIBEEAgnQEzMj/ALVK/ccIxVhIUkSJEgE6iBRkUZrngR/Cu3rUcT7D/hbl4GgfO43g98D/AO1OMQe74ip3N6HAoIfvpzlcrSFB201JA179DUsRiSqz1btqNFGupAnWO/vp7Xtt5L/8zQ+LYrqsPdukErbXOQNCcsEiTsTQENz/AAsPMD+dQOIXPlLAMdQpIzEcyF3IEj1qytyQD3gEe8A1B3GcfhY+O6fyoIFwBJJgansty3O1P1gIBGYg6ghHM93KiO+h8j8qSNoNeQ+VAEnwb/SR86Bfu5YJtu0kDshdJ20zbVcNVcZcCoSSAACST4KT+VANiPusPxAj4nSqHDuL2rub2rZUgMrgSCVDa5SRse/XlpRcH0iwl0jq8RaneC2Q+OjAVU6Pv9Lip5tZIOhBHUWhv50Gd0h4jkxWGC6rEyO0Dr2wV8so95qeIxdp8nWW7bBxeLdgAELs2sHPBAkcprL/AGpt/Z4AGjnMAM0yuk7wN64pcbeTKSWIKsFzksIaUaJOnP3ig9c6KpYF64bVtbSNZRwoaFUtmLZQDovPzmsDi2BW6GRL9s3JJzKSYWfZKhz3jWsfoZfYl7YxLWLhOVWZOtDDWEyMCAJnYjet7Du6xbe4LjgmWFsIIn2SmkEbaTQY+G6NHMC7aBT2kc5ixiCAQYgT5zVleBZPYvXO+HCt7pEaVrDvzGDyGX/vULikwQzD0g+YIPwigt9E8WgsXi2UtauQ2WZbNBQSTqWJjz05VYsriVtBsOyYkvccnOzOFUsOrRdVIAkg7+z41z3BsM/U48lWe2xAXq/rA6CQ6g6dmVM+G1Y3DOlqolpStxRaWBlbMWJNskwYC+zp58qD0jA8QW7duImRltgDOpOr/bUaQQNNd9at5R3D9eNebdA8e37wzBXZfpGcjOR2oySqgwZG9dS3Sm0IDyraZhD9nSRuskbCg3yinkKRsCdqym4yuTMvamCAQ6kyQNCV31pf05aDFTnUiN0YjX/EARQbK4ZT3037qO81Uw3FEZWIkKpILMIGkTvt76OcegfIWIYqGEggEEwO1tM8qAowo7z8KkcPpEnefhU7Z+dOX7Uf4Z9DH50AP3XxNZt3CnMdeZrbArMur2jrzNBDhHEXvIAzt2hqy+3B/wAW/pWmj3AAA+niiSfPTeszo/gmtwrKQwYjlEBtp+FdDj7MPEDQny+AoM8Ym7MF415KuvwqaYq5zKtpO0H4UmhFLkaL66mPmRStEFcwEyMy6jUQCD4UAb2MfQ9kZWzTqeRGo9/yqY4g0xCnTQw0E929BYP1bMVCsATlLDlqJaNPHePGg3HYAEgasqjUbMVE+p+FBCzjHRcrFWOZj7JE52LBRrEiYnwqZ4gxMLbzGCTBOkb8o+NA4joTtI1gmBMaa1K10gtLbyOLZgNEXUzHOIIyw3h6UDNjHBJKAZoMEsNIAEGNZjeq+L4hchgESCsCWMknxA0FNxLjCXMhRLgZVy6Lcede8rHMmZ51V699jauHfX6MDSP/ADPHag0W4rv9GQTMAsIPpQ/6WETkJPcCPmYqjcvMN7NwR3G0T/HVVcYW06m77IaZTv2kvQZ3HjjXvvdw117dshYXrCPZEeyJG8mufvYTHlhmuXWzn+/MHciQWAG3PurrMVxQW8vWWbgDuEWApzE7bNAM955US5imKH6K6NCQCbXL7JGefhNBb4R0hbqkS+t1rwkP2F01MGQQG5DSauX+MKGzZbphcsZIMlhpqY0rJ6xpE2bmoH2rcfx+HxqTXWmTbf8A1W/HX6yg0243Zgz1msx9G+ungDTrx+2ttTDscq9gI2aYGmoAHrXPXgzMjZH7Ibnak5gNfajl8agb1wEjIBIGUF0kkE5tJM6fKgPe6VYwklMKqryDFifeZHyoGJxd7F2jbxGRbbESEBz9kgxJJA2g+FI3HH2QBOxcT6wdKrtibsFoT7QjP4nLIidooM9+jNgic1weGZTH/p1/6Vr8Kw5w4ZbNzLm5siEgkASIA7geeoqgvEDnyD2goYqzGNTAykKeUHXxoovXJJyoNNRmaf4aBY7B3L4X94vm7lByk21XJO/sZZ2G9ZuJ6OMyoDeEWwVX6LUjMzEmH1Mk/CtW29wKTCa6DVjrttl/XfTcTxr2bTOVQmQuXO3iTrA2A8dqCnwfh72LvXWyrnVghBE6nszmNX14i+Zmey4kliMyHLPKZGg/KgYW47W1f6OHUMFKMYka65h461bsm4ytBQjl2GJI/wBdA6cTPO1cEx9kHy1Boq4udluTpvbbTu19akcOwX2kGgn6MyIj/HUzZzSrXlQwBK24btGFgsxAkiJj0oD8BxKomJV2ILHMoIPNCvIHTTn31563BrgIBs3Msfdbu208dK797C21VQQWBAJM5jmVhmJ5k5fgaOqyA24IkQdJPPxE8qDA/Z6Usrf609VcYqozysrzInQ6mh8VxyNcYAhkzKSRtmCAHXyrZxeGzDX3Afreh8Fvq+cW8wKOVaRElYB1nxFAfh3EF/dkAbVQARqSIYCm/rHbzXJF4aiP/D3oYQBp2e8c4ojLB7+XOaJYw7H72+8mgr/0wLltntlh2oOcFWAgT2TqKNiuJkXM6AEABTJIHtbRHlrVt7AUwW79zvGp08qFaQXGlGtvbdVKqUUg8806aHTfuoNHB8WWRIKiOcaHzB1q6MSpugBxORtJ8V5VLC9GgyS6gNJnsqNI5jWudxvC+pusEdlMiGEwQNgR3eVB1ams+63aOvM1Q/ftvpLs+DLE+RQ1UucX1PZ5nmKD1TjHBrWKULeDEAg6MVmDOUxupIEjnVXB9FrFsOqBwrOXyh2CrI2Gug32762LI7IoooMa90dtMmU5xqCTmktEaGZBGgrnuJcATCqz9fdt2gSVVVJCzqQcqHcyZ0Gtd1FRYUHiD3LmIDzfuYaFMh2zBm0IBWAQpU+J203puEuqnqeIBbdyA9ssj3M6jWezIMSpkcjXr/EuDWb2ty2rGInUGO6RBis/FdG7dy31TZig1XM2bqzyyE6iKDgUvYEkRdsTr/8AiXtdz9z9RTcSxKpaZrFzrnlQLYtXkBBPeVgCK6u/0FskEB7gJIJYZA0jbXLt4VpDophcuRrQdRyYn9acu6g8w4T0iRlf96dbDLcyheruXJ2mSoPOfSr78dwUf2of8i//ALa3sR+y/Cl2IZkQmQozFh3jOzHfy29alZ/ZzZUtmK3VI2ZMreIzowO3PlvrQYdvimEba/IHdh7wHf8Ad8KHd4ng1hv3hSRAjqLvmBIBE1axX7M7cHIbtnmM3V3lHhuG075O9Qwv7MWWWa8jSR/wzlYdzDNIaY1B76Dn8X0rtAgKubvmQOegHf51ztvjEYm9fgqH0CGezt3KR9n416s/Qu1a1a8qJlyjNujGIIJOokc9dd6z8D0U4e5YNetXTzKXch7vZDxvQcT/AFvcwFt2/eH7vMCpXukbA6FAe7qX+Zfea6H+p2AW4Q+MttqTkzQY17Mg9/v0pr/QSy6nqMat0/ZViM3kO1rtQczc4zfIkOm/K1EfOqt7iLsVY3wCoOWLffoeUbV1GB6E3yhBAkHTNppsRGp5z7qvN+ziyUzXWu24BlkKxprJDrA08hQYnDeGYq+oum6VSGYEIBIHONOelYv71aQQcQ+k6C0x1Op1zRvXtXDOqtW1FntKiLBBBJVteUDxrhumGE4ZdLRiEw2IO+7LObtZ0U+1oRII5b0HE/vGGzZv3m7niJFl9twPbqf79Y54q93/AFTT/HR/6oM5+gxeCu6/3+Vj7iPzq2v7PsckELYczAUYi3m8+1Cx5GfCgy1xdk7X7seFpv8AdRLOCt35CtiCBrpb+O+0VtYToLiSWOJNvC211ZmZHPkFRiBpOpI5aGtPh3GMFgmFtBcxIDZjiAuRiZgKqH2gBvOh3FBzuH6O3CFAt4iDOWEGoG+gb4eNX8J0YYAZhcQTlE2yDPIFQZ357V2/EendhLIexlv96glCmuzKRmU+6NDVbCftHw7D6Vblud+zmHqNfhQZP9Vmt9ol38Rb28N5qt/RShjDGRG6GfMgHbu2rpR0zwzHL1gKn2S1u6BqNR7Mknzqq/S6xbbLdnLrB+kJA8shJ5j30BuF8EtumnaIaT2Ynn79THhWHxbhFq1dyAXlnVQobKN9AdBFdQem2EhApMtBEKCP+nlFXuH3rOKnrkBgdnPoTMzlHuGo8KDkOF8MS4QpLgnk07+pFat/oktoApmBJ7WUak/ebx8a6bD8CsWiHWVAP2rjsP8A1E1m9I+kgwt0ZwHtsmaVMEQfSdtNJoOd4twm2rEdZeUjcqGPxGlZ2E4YsN1V/EAAy2XPpPMrn+VRxHTlncN1SFS24VpYfdzDY1uXuntoWyLFtg/2VaYI/wAske/4UHN3+H4e6VP7xeZl9k6yN+8muh6K8IuNdDq63LaaSUNtuUqQpyNpqDlBB51kYnj2JbTFYe3fUksnayMk7gXLckeTUrXS/E2Vy2LFpEmSAxuEzykvPKg9btiNPnXPdIuBu7Z7eXbVdj67V51d6R37xzHFXLJ+4qsFHw385oeJvXCQLt++7HYNmIPlJXTwoOgxXB7iHMRl10BZcvz+FZ9zBXpPYXfw/nQreg7RusZ1gXE0jaQSD76znv6nVt/7y5Qe2X+kGHEDrC34VdvkKt4PjFq57Jb/ADI6j1IiuDtNeHtFu7KiP8y9Lr3j2bwnWGIIP+UEx60He3+LIuwZvBV/MwPjWZiOlltSBkbXvKz6Ama5LqtNVUL3yFH58vKoplEnMqiOTjL7ooOoPTSz/d3jrEBJ9++3jQ73TW2FlbF9jE5SEU/Fq5TGCJlso7yFj3ZvmKCUH98D46AHwAygUHQN0+f/APSuf8xY+VZ2I6d4klosJZAkjO5bT8IAJ8hVDEOAuYuuU7HMNfPSe/nWNjWQAsOrI74YyO6Sw8dKDVxnTrFO46i4kwcyC0D7wrNn17vCkekGLeS929voFUWx8FM8tzXPK2GY6PbY93Vjs+M+16CrdqyhJyxf1AlXzQOZys4dT4eFBU43ea8f/ELeccs14lZ8mIA9OdUbFi0u1o2o3LNIJHflYCO411DYXLst5F78+nmczTHhpEb1XLlBKgGD7RNvXl9mY8yaDn8Vw1ey9vIAOfYafGSNeflVHE2QSSbWIYSBmW2NDy2aPyrp1xRmbqsoOki/+UjfwqlibaMc4uKxGuW615hHdBcCR7qDNwqvBAF4sRp1g6wDzQA5fOtLDYRrg+mw6gj7QywY7wwB+dRwKQQlq5YnfKt180z3ZiI8Iqz/AEXffW40rOgBvb7z2Vk+7voLlnij21GTFNZA0Cl1gR4ExEeHKot0vujQXp72KWZ5eGU86qW8GxkSp1mervA+HbJUxSe04BzkXTsOy5QeBZkYmgzeL3BiGJuYwHfsE2woncEJyO8a1lWeDhvqyGHepMfKugw+cpDWsp3kbDU6CAOQ599QsW0ugxkY8wxXQgnbTXzDRQYJ6OsZkwO+TA95WKuPwQOTrbCmNFAYLsNBBbfXfc1YxVgr7K2o5HKyju1IzL6msjFviWkMuUc9oOnf/Kg1ruAACr1qu89kHl46tPwpDBntFgZnf7J74gTXMvhHEEgnxGvyo9niZGj9r8WbN65gY8DQbbpzDoT5jNrPe35VZW3JAGumsyef3laJ91ZdvjIywrZNNFzqRv3FPz51Y/pRD9Y7SBICIA3mSCQV81oL9zCKQYsq3foDHnJBBqdvh1tiM2FAOg0yhffqY8x3VUbidpuz1Zc84Uq3n3HyjlR7PFSI6vq1/HrHvDTGuxoE3DrSuMmHkD7z/wAOo+VXLPDVmVS4rKSwUs4XzDBzHoKlhsWzycskc0LBT/qXeeU0DHXgqkPbuMI9nIJ5TDBB8T60El4br9JasjXR1uZj7yQxn0qtcwgzgBbJXeAMzesRoOVYeJBf6uwbY72YsT66c6Gxur/w9Rz6sCPEbetB1tzCIVKm3IYgkq4UabQRt5VXGLcCEciBpmdWYe8iYrnE4hfT/ikeGY6e4flRH6T4jMCSh12Kkz5mZ+NBsHFZn1zG5G+QFZ8GABHntVpLxYBTeZTyyFsw8CHBI9zRVG10kDj6W2w0iQ7EE93f8au4HFB07HV76o2Y+/2j6jSgVzhjqf7QwU7HORNEt27ySP3q4F09rMU9SdveKNbsR9YiCdsgYNHPlry2oNvFIAQq3NdNV+ZIAjwmgItwW2AcXLh+8q3co8RMg+6gXMesnstv9wf7atoCYyApA+zJjyhmEeAFVrmMMnXn9wf7KDqLy4pdgT5ug/M6fqao3hjNz1IMzsGJP3oM/CK17uBtKsLiMg3OVwJ/06/Gs5/3dTPXrniASkMfebZJ17++gpXruOETdCxqGGVdfTUetV7+JxRYMzGRs2ZvXKT8MprSN8AwLvWd5yqX8sugikp7Ur2fFktIT4w0GKClhsVihl6wgpuVZRBHMAKsjSe73VYxHGrXaCZrR8Laxy+2vbq7exL5TAtR3tlkj/V51SxLBgA66aR1NpjttqVA9O6goBLrQovW2Q7S7ONdd7gJB8JFFxPC0VAzWzcPehgeZiI2o4uZUMLftnaSgg/HX31Zw2HOjZCrd+VVnzAYn0IoOYu2rQ3w1xu4hxI0/X86EyW4zHDXyDsx60x6EGuxTDOWkgW9dYW5J9+Y1nY3JaJYu4b7xVSfINcuHQ+VBzhv2rZlbpsnudrqyPAsJPkasvxUtBD2L0bdly/uIWfnVjFdJHb2OtIHMvbWD39hfPnWacZdue0cSVO+S6SPdH86C/b45dcFVtGBuBaYLz1Ie2BUUwF9+0FuATPsqmvfIkgRQMNwrD+01rEk97KTPvBgn31ftNZQFwt1QPZ7LMY7pDkL74oCLZujLL3EPIli3vjWfeBTfu7GS1y4wGs9Uq+p6v8AWlVruPXLLBlA5PdQN5BEBNNabMpIETqOw7sx5QHgT4xFBYtC3uilzvMtPxgfCli8bAOZmtg6NpbzctO20eNZwxV0Ei4t9jp2VdUWNBoQBr4A1JziIOSxod80lzy3begpYrF4VQGDZiDpqGbxJAAjXxrHxPFbl6VVQo2OUHMR/iO59a6AWHaC+GtGNGJgPsNY0E+tTuIsmERRvq4JB9xJjag5cYFgu2Unckgaa8qYYM98k9w0jz3jxrqVwSwT1R8YifAjNqfhQMi87Jmd8wOvjlOlBz9jhlxiCNNoJYRv3zW9hMGR7OUiNSSbjE90RA9fSpujnUBVGzTeuKvvhBPqasX7LEgF7KqBsoZ28T2jAFBaTEZZAVIgggq0a+ZyrWZc4haO1xLZnQFVKf6lJb1FVsThA2bPiFI7jdUAj8K7R3RUMLw2y3sN1h3IWNvBWZWb0oLDM/N7QQjdWYe+cn5Vm3cLaJ7WKzRzhyPIHLr8K3MfZa6B1brmVFUKwZTlUQOxJnQbiayxhGB+ltg95Vmn0OX0oF/V8NBF3MD466+G8eFXP6FvhQFvOI/8y4ug23JjypYexaQE27ioT3lgJ7mEyD5A+dTc3RJa1YcfeW60x5gigy8Rwy8Wlmk/eLZm9Sdqhb4VeBnOw5SCw+NaFxW3GHY7jS/dOndtNLDGASuEg6CS5YyddA5E7d2lAG3hb0CLjuPBMw9SDTthXJi4uh7ixI8wBV25xC8sZktx4tt71JqNvjaR2nE+Kke6Y1NBm3+HKNRmG8yCQPfAMVAWXWHCW2HeAR5zBrXbjC7opbXcHs/OjHiOYyGsx4pdBPKGAoMK1xB10FxrWv2ZI+DD5Vbtcavr7N1GHeY1HcdJ+NaC4RLurLaG+zNPoVEe+jDo9aI0O+o1B08pmgo2OkN0HtBCOQXMseIIJHqDVl+PGT2W/wCe1EXo8oJ7Q08WAoL8KEntL6mg9K+yP1zNZnGfrbfkaVKgv4b2D+Jajj9z5H5mlSoM25u/l+Yoh2/zGlSoJ4Ldv81Y3Sv623501Kg1n9hfw/zrzrH/AFj+f86VKgucO9pP/wCZ+ddrw/2fX5GlSoA8R3b31i3/AKpPxfkKVKgq4L+0J5fka219r3/ypUqCrwrYebfxVpX/AG7n65UqVBS4R9WfM/MVW4t9W/4j86elQY+J+oH4V+VVH+qt+TfxUqVBaPtL5rWdxP8AtD+f5UqVBjty8vzqdre3+JfmKVKg2+NfVDy/Kr/CvZ9w+RpUqDn+O/WD8P8AOtHod7R/CfzpUqDrsZt7z+VZmK3NKlQc/j/aFVH3/XjSpUEsR7A/XOi2/qx5U1KgpW/aH67q6G37Nv8AGfmaVKg6DEe2PL+VZ172j5mlSoP/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2990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216175"/>
            <a:ext cx="2952328" cy="156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672"/>
            <a:ext cx="8229600" cy="1143000"/>
          </a:xfrm>
        </p:spPr>
        <p:txBody>
          <a:bodyPr/>
          <a:lstStyle/>
          <a:p>
            <a:r>
              <a:rPr lang="en-AU" b="1" dirty="0" smtClean="0"/>
              <a:t>    FIRST ATTEMPT – 24 APRIL</a:t>
            </a:r>
            <a:endParaRPr lang="en-AU" b="1" dirty="0"/>
          </a:p>
        </p:txBody>
      </p:sp>
      <p:sp>
        <p:nvSpPr>
          <p:cNvPr id="3" name="Content Placeholder 2"/>
          <p:cNvSpPr>
            <a:spLocks noGrp="1"/>
          </p:cNvSpPr>
          <p:nvPr>
            <p:ph idx="1"/>
          </p:nvPr>
        </p:nvSpPr>
        <p:spPr>
          <a:xfrm>
            <a:off x="457200" y="4653136"/>
            <a:ext cx="8229600" cy="2016224"/>
          </a:xfrm>
        </p:spPr>
        <p:txBody>
          <a:bodyPr/>
          <a:lstStyle/>
          <a:p>
            <a:pPr>
              <a:buFont typeface="Arial" pitchFamily="34" charset="0"/>
              <a:buChar char="•"/>
            </a:pPr>
            <a:r>
              <a:rPr lang="en-AU" dirty="0" smtClean="0"/>
              <a:t>Sailed at 0100</a:t>
            </a:r>
          </a:p>
          <a:p>
            <a:pPr>
              <a:buFont typeface="Arial" pitchFamily="34" charset="0"/>
              <a:buChar char="•"/>
            </a:pPr>
            <a:r>
              <a:rPr lang="en-AU" dirty="0" smtClean="0"/>
              <a:t>Developed hydroplane defect</a:t>
            </a:r>
          </a:p>
          <a:p>
            <a:pPr>
              <a:buFont typeface="Arial" pitchFamily="34" charset="0"/>
              <a:buChar char="•"/>
            </a:pPr>
            <a:r>
              <a:rPr lang="en-AU" dirty="0" smtClean="0"/>
              <a:t>Returned to base for repairs</a:t>
            </a:r>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3616765" cy="273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gallipoli.gov.au/submarines-in-the-dardanelles/images/ae2_officers-stok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550774"/>
            <a:ext cx="3574753" cy="2588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04088"/>
            <a:ext cx="7643192" cy="1143000"/>
          </a:xfrm>
        </p:spPr>
        <p:txBody>
          <a:bodyPr/>
          <a:lstStyle/>
          <a:p>
            <a:r>
              <a:rPr lang="en-AU" b="1" dirty="0" smtClean="0"/>
              <a:t>Second attempt – 24 April</a:t>
            </a:r>
            <a:endParaRPr lang="en-AU" b="1" dirty="0"/>
          </a:p>
        </p:txBody>
      </p:sp>
      <p:sp>
        <p:nvSpPr>
          <p:cNvPr id="3" name="Content Placeholder 2"/>
          <p:cNvSpPr>
            <a:spLocks noGrp="1"/>
          </p:cNvSpPr>
          <p:nvPr>
            <p:ph idx="1"/>
          </p:nvPr>
        </p:nvSpPr>
        <p:spPr/>
        <p:txBody>
          <a:bodyPr>
            <a:normAutofit/>
          </a:bodyPr>
          <a:lstStyle/>
          <a:p>
            <a:pPr>
              <a:buFont typeface="Arial" pitchFamily="34" charset="0"/>
              <a:buChar char="•"/>
            </a:pPr>
            <a:r>
              <a:rPr lang="en-AU" dirty="0" smtClean="0"/>
              <a:t>Sailed at 2230</a:t>
            </a:r>
          </a:p>
          <a:p>
            <a:pPr>
              <a:buFont typeface="Arial" pitchFamily="34" charset="0"/>
              <a:buChar char="•"/>
            </a:pPr>
            <a:r>
              <a:rPr lang="en-AU" dirty="0" smtClean="0"/>
              <a:t>On surface  avoiding searchlights and fire from forts</a:t>
            </a:r>
          </a:p>
          <a:p>
            <a:pPr>
              <a:buFont typeface="Arial" pitchFamily="34" charset="0"/>
              <a:buChar char="•"/>
            </a:pPr>
            <a:r>
              <a:rPr lang="en-AU" dirty="0" smtClean="0"/>
              <a:t>0100  25  April – dived to maximum depth</a:t>
            </a:r>
          </a:p>
          <a:p>
            <a:pPr>
              <a:buFont typeface="Arial" pitchFamily="34" charset="0"/>
              <a:buChar char="•"/>
            </a:pPr>
            <a:r>
              <a:rPr lang="en-AU" dirty="0" smtClean="0"/>
              <a:t>0300 Ran aground under a fort – guns could not depress  low enough to fire at him</a:t>
            </a:r>
          </a:p>
          <a:p>
            <a:pPr>
              <a:buFont typeface="Arial" pitchFamily="34" charset="0"/>
              <a:buChar char="•"/>
            </a:pPr>
            <a:r>
              <a:rPr lang="en-AU" dirty="0" smtClean="0"/>
              <a:t>Dived off but ran aground a second time</a:t>
            </a:r>
          </a:p>
          <a:p>
            <a:pPr>
              <a:buFont typeface="Arial" pitchFamily="34" charset="0"/>
              <a:buChar char="•"/>
            </a:pPr>
            <a:r>
              <a:rPr lang="en-AU" dirty="0" smtClean="0"/>
              <a:t>His presence frightened off a Turkish Monitor that had been shelling the ANZAC landing</a:t>
            </a:r>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931224" cy="936104"/>
          </a:xfrm>
        </p:spPr>
        <p:txBody>
          <a:bodyPr>
            <a:normAutofit/>
          </a:bodyPr>
          <a:lstStyle/>
          <a:p>
            <a:r>
              <a:rPr lang="en-AU" b="1" dirty="0" smtClean="0"/>
              <a:t>	THE ANZAC LANDING</a:t>
            </a:r>
            <a:endParaRPr lang="en-AU" b="1" dirty="0"/>
          </a:p>
        </p:txBody>
      </p:sp>
      <p:sp>
        <p:nvSpPr>
          <p:cNvPr id="3" name="Content Placeholder 2"/>
          <p:cNvSpPr>
            <a:spLocks noGrp="1"/>
          </p:cNvSpPr>
          <p:nvPr>
            <p:ph idx="1"/>
          </p:nvPr>
        </p:nvSpPr>
        <p:spPr>
          <a:xfrm>
            <a:off x="457200" y="3429000"/>
            <a:ext cx="8229600" cy="2895600"/>
          </a:xfrm>
        </p:spPr>
        <p:txBody>
          <a:bodyPr>
            <a:normAutofit fontScale="92500" lnSpcReduction="20000"/>
          </a:bodyPr>
          <a:lstStyle/>
          <a:p>
            <a:r>
              <a:rPr lang="en-AU" dirty="0" smtClean="0"/>
              <a:t>0430 first ANZAC landing  against heavy fire</a:t>
            </a:r>
          </a:p>
          <a:p>
            <a:r>
              <a:rPr lang="en-AU" dirty="0" smtClean="0"/>
              <a:t>Landing was one  mile north of intended beach and extremely difficult terrain</a:t>
            </a:r>
          </a:p>
          <a:p>
            <a:r>
              <a:rPr lang="en-AU" dirty="0" smtClean="0"/>
              <a:t>2200 General Birdwood (i/c  ANZACs) proposed landing should be aborted and troops withdrawn</a:t>
            </a:r>
          </a:p>
          <a:p>
            <a:r>
              <a:rPr lang="en-AU" dirty="0" smtClean="0"/>
              <a:t>Admiral Thursby says it would take two days to evacuate the troops</a:t>
            </a:r>
          </a:p>
          <a:p>
            <a:r>
              <a:rPr lang="en-AU" dirty="0" smtClean="0"/>
              <a:t>General Hamilton indecisive </a:t>
            </a:r>
            <a:endParaRPr lang="en-AU" dirty="0"/>
          </a:p>
        </p:txBody>
      </p:sp>
      <p:pic>
        <p:nvPicPr>
          <p:cNvPr id="6146" name="Picture 2" descr="https://anmm.files.wordpress.com/2014/11/working-on-cribs.jpg?w=300&amp;h=2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1340768"/>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04088"/>
            <a:ext cx="7787208" cy="492664"/>
          </a:xfrm>
        </p:spPr>
        <p:txBody>
          <a:bodyPr>
            <a:normAutofit fontScale="90000"/>
          </a:bodyPr>
          <a:lstStyle/>
          <a:p>
            <a:r>
              <a:rPr lang="en-AU" b="1" dirty="0" smtClean="0"/>
              <a:t>		  AE2 Progress</a:t>
            </a:r>
            <a:endParaRPr lang="en-AU" b="1" dirty="0"/>
          </a:p>
        </p:txBody>
      </p:sp>
      <p:sp>
        <p:nvSpPr>
          <p:cNvPr id="3" name="Content Placeholder 2"/>
          <p:cNvSpPr>
            <a:spLocks noGrp="1"/>
          </p:cNvSpPr>
          <p:nvPr>
            <p:ph idx="1"/>
          </p:nvPr>
        </p:nvSpPr>
        <p:spPr>
          <a:xfrm>
            <a:off x="457200" y="3356992"/>
            <a:ext cx="8229600" cy="2967608"/>
          </a:xfrm>
        </p:spPr>
        <p:txBody>
          <a:bodyPr>
            <a:normAutofit fontScale="92500" lnSpcReduction="20000"/>
          </a:bodyPr>
          <a:lstStyle/>
          <a:p>
            <a:r>
              <a:rPr lang="en-AU" dirty="0" smtClean="0"/>
              <a:t>Penetrates minefield without incident</a:t>
            </a:r>
          </a:p>
          <a:p>
            <a:r>
              <a:rPr lang="en-AU" dirty="0" smtClean="0"/>
              <a:t>Sinks Turkish cruiser</a:t>
            </a:r>
          </a:p>
          <a:p>
            <a:r>
              <a:rPr lang="en-AU" dirty="0" smtClean="0"/>
              <a:t>Lies on seabed all day to avoid Turkish ships</a:t>
            </a:r>
          </a:p>
          <a:p>
            <a:r>
              <a:rPr lang="en-AU" dirty="0" smtClean="0"/>
              <a:t>2145 surfaced to charge batteries and proceeds into Sea of Marmara.</a:t>
            </a:r>
          </a:p>
          <a:p>
            <a:r>
              <a:rPr lang="en-AU" dirty="0" smtClean="0"/>
              <a:t>Signals the fleet that he had successfully penetrated the Dardanelles</a:t>
            </a:r>
          </a:p>
          <a:p>
            <a:r>
              <a:rPr lang="en-AU" dirty="0" smtClean="0"/>
              <a:t>What if?</a:t>
            </a:r>
          </a:p>
          <a:p>
            <a:endParaRPr lang="en-AU" dirty="0"/>
          </a:p>
        </p:txBody>
      </p:sp>
      <p:pic>
        <p:nvPicPr>
          <p:cNvPr id="3074" name="Picture 2" descr="https://upload.wikimedia.org/wikipedia/commons/thumb/2/20/Bundesarchiv_Bild_134-B0032%2C_Gro%C3%9Fer_Kreuzer_Goeben.jpg/220px-Bundesarchiv_Bild_134-B0032%2C_Gro%C3%9Fer_Kreuzer_Goebe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30458"/>
            <a:ext cx="3279350" cy="1982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4136"/>
          </a:xfrm>
        </p:spPr>
        <p:txBody>
          <a:bodyPr>
            <a:normAutofit/>
          </a:bodyPr>
          <a:lstStyle/>
          <a:p>
            <a:r>
              <a:rPr lang="en-AU" b="1" dirty="0" smtClean="0"/>
              <a:t>        The Sea of Marmara</a:t>
            </a:r>
            <a:endParaRPr lang="en-AU" b="1" dirty="0"/>
          </a:p>
        </p:txBody>
      </p:sp>
      <p:sp>
        <p:nvSpPr>
          <p:cNvPr id="3" name="Content Placeholder 2"/>
          <p:cNvSpPr>
            <a:spLocks noGrp="1"/>
          </p:cNvSpPr>
          <p:nvPr>
            <p:ph idx="1"/>
          </p:nvPr>
        </p:nvSpPr>
        <p:spPr>
          <a:xfrm>
            <a:off x="457200" y="3429000"/>
            <a:ext cx="8229600" cy="2952328"/>
          </a:xfrm>
        </p:spPr>
        <p:txBody>
          <a:bodyPr>
            <a:normAutofit fontScale="92500" lnSpcReduction="20000"/>
          </a:bodyPr>
          <a:lstStyle/>
          <a:p>
            <a:r>
              <a:rPr lang="en-AU" dirty="0" smtClean="0"/>
              <a:t>AE2 spends four days harassing Turkish shipping</a:t>
            </a:r>
          </a:p>
          <a:p>
            <a:r>
              <a:rPr lang="en-AU" dirty="0" smtClean="0"/>
              <a:t>Several of the torpedoes were defective</a:t>
            </a:r>
          </a:p>
          <a:p>
            <a:r>
              <a:rPr lang="en-AU" dirty="0" smtClean="0"/>
              <a:t>Suddenly loses control and dives below 100 feet</a:t>
            </a:r>
          </a:p>
          <a:p>
            <a:r>
              <a:rPr lang="en-AU" dirty="0" smtClean="0"/>
              <a:t>Boat then rapidly surfaces stern first</a:t>
            </a:r>
          </a:p>
          <a:p>
            <a:r>
              <a:rPr lang="en-AU" dirty="0" smtClean="0"/>
              <a:t> Turkish gunboat SULTANHISAR fires and hits engine room putting sub out of action</a:t>
            </a:r>
          </a:p>
          <a:p>
            <a:r>
              <a:rPr lang="en-AU" dirty="0" smtClean="0"/>
              <a:t>Stoker scuttles  boat and crew  surrenders</a:t>
            </a:r>
          </a:p>
          <a:p>
            <a:r>
              <a:rPr lang="en-AU" dirty="0" smtClean="0"/>
              <a:t>Spends 3 years in P.O.W. camp</a:t>
            </a:r>
            <a:endParaRPr lang="en-AU" dirty="0"/>
          </a:p>
        </p:txBody>
      </p:sp>
      <p:pic>
        <p:nvPicPr>
          <p:cNvPr id="4" name="Picture 2" descr="Sultanhisa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293" y="1635862"/>
            <a:ext cx="3351875" cy="1649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voyage of AE2 in the Dardanelles. © Australian War Memori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84784"/>
            <a:ext cx="6885781" cy="449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52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rfolkinworldwar1.files.wordpress.com/2014/11/bagdhad-railw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7048"/>
            <a:ext cx="6052592" cy="3928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568" y="704088"/>
            <a:ext cx="8079432" cy="1143000"/>
          </a:xfrm>
        </p:spPr>
        <p:txBody>
          <a:bodyPr>
            <a:normAutofit/>
          </a:bodyPr>
          <a:lstStyle/>
          <a:p>
            <a:r>
              <a:rPr lang="en-AU" sz="4000" dirty="0" smtClean="0"/>
              <a:t>SEAMEN SENT TO WORK ON RAILWAY</a:t>
            </a:r>
            <a:endParaRPr lang="en-AU" sz="4000" dirty="0"/>
          </a:p>
        </p:txBody>
      </p:sp>
    </p:spTree>
    <p:extLst>
      <p:ext uri="{BB962C8B-B14F-4D97-AF65-F5344CB8AC3E}">
        <p14:creationId xmlns:p14="http://schemas.microsoft.com/office/powerpoint/2010/main" val="3486499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04088"/>
            <a:ext cx="7935416" cy="708688"/>
          </a:xfrm>
        </p:spPr>
        <p:txBody>
          <a:bodyPr>
            <a:normAutofit fontScale="90000"/>
          </a:bodyPr>
          <a:lstStyle/>
          <a:p>
            <a:r>
              <a:rPr lang="en-AU" sz="4400" dirty="0" smtClean="0"/>
              <a:t>4 Deaths: Malaria , Typhoid, Dysentry</a:t>
            </a:r>
            <a:endParaRPr lang="en-AU" sz="4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44824"/>
            <a:ext cx="3384730" cy="478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709" y="1864958"/>
            <a:ext cx="3294683" cy="47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18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 ensign.jpg"/>
          <p:cNvPicPr>
            <a:picLocks noChangeAspect="1"/>
          </p:cNvPicPr>
          <p:nvPr/>
        </p:nvPicPr>
        <p:blipFill>
          <a:blip r:embed="rId3" cstate="print"/>
          <a:stretch>
            <a:fillRect/>
          </a:stretch>
        </p:blipFill>
        <p:spPr>
          <a:xfrm>
            <a:off x="539552" y="908720"/>
            <a:ext cx="8174818" cy="4283984"/>
          </a:xfrm>
          <a:prstGeom prst="rect">
            <a:avLst/>
          </a:prstGeom>
        </p:spPr>
      </p:pic>
      <p:sp>
        <p:nvSpPr>
          <p:cNvPr id="4" name="Text Placeholder 3"/>
          <p:cNvSpPr>
            <a:spLocks noGrp="1"/>
          </p:cNvSpPr>
          <p:nvPr>
            <p:ph type="body" idx="4294967295"/>
          </p:nvPr>
        </p:nvSpPr>
        <p:spPr>
          <a:xfrm>
            <a:off x="2365375" y="3500438"/>
            <a:ext cx="6778625" cy="1368425"/>
          </a:xfrm>
        </p:spPr>
        <p:txBody>
          <a:bodyPr>
            <a:normAutofit fontScale="92500" lnSpcReduction="20000"/>
          </a:bodyPr>
          <a:lstStyle/>
          <a:p>
            <a:r>
              <a:rPr lang="en-AU" sz="5400" b="1" dirty="0" smtClean="0">
                <a:solidFill>
                  <a:schemeClr val="tx1"/>
                </a:solidFill>
              </a:rPr>
              <a:t>Damn the Dardenelles!</a:t>
            </a:r>
            <a:r>
              <a:rPr lang="en-AU" sz="5400" dirty="0" smtClean="0">
                <a:solidFill>
                  <a:schemeClr val="bg1"/>
                </a:solidFill>
              </a:rPr>
              <a:t> </a:t>
            </a:r>
            <a:endParaRPr lang="en-AU" sz="54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224136"/>
          </a:xfrm>
        </p:spPr>
        <p:txBody>
          <a:bodyPr/>
          <a:lstStyle/>
          <a:p>
            <a:r>
              <a:rPr lang="en-AU" b="1" dirty="0" smtClean="0"/>
              <a:t>	  Further Submarines </a:t>
            </a:r>
            <a:endParaRPr lang="en-AU" b="1" dirty="0"/>
          </a:p>
        </p:txBody>
      </p:sp>
      <p:sp>
        <p:nvSpPr>
          <p:cNvPr id="3" name="Content Placeholder 2"/>
          <p:cNvSpPr>
            <a:spLocks noGrp="1"/>
          </p:cNvSpPr>
          <p:nvPr>
            <p:ph idx="1"/>
          </p:nvPr>
        </p:nvSpPr>
        <p:spPr>
          <a:xfrm>
            <a:off x="611560" y="4149080"/>
            <a:ext cx="8229600" cy="2448272"/>
          </a:xfrm>
        </p:spPr>
        <p:txBody>
          <a:bodyPr>
            <a:normAutofit fontScale="92500" lnSpcReduction="10000"/>
          </a:bodyPr>
          <a:lstStyle/>
          <a:p>
            <a:r>
              <a:rPr lang="en-AU" dirty="0" smtClean="0"/>
              <a:t>E14 and E11 followed Stoker into the Sea of Marmara</a:t>
            </a:r>
          </a:p>
          <a:p>
            <a:r>
              <a:rPr lang="en-AU" dirty="0" smtClean="0"/>
              <a:t>20 Expeditions</a:t>
            </a:r>
          </a:p>
          <a:p>
            <a:r>
              <a:rPr lang="en-AU" dirty="0" smtClean="0"/>
              <a:t>7 Losses</a:t>
            </a:r>
          </a:p>
          <a:p>
            <a:r>
              <a:rPr lang="en-AU" dirty="0" smtClean="0"/>
              <a:t>Destroyed 1 Battleship,1 </a:t>
            </a:r>
            <a:r>
              <a:rPr lang="en-AU" dirty="0"/>
              <a:t>D</a:t>
            </a:r>
            <a:r>
              <a:rPr lang="en-AU" dirty="0" smtClean="0"/>
              <a:t>estroyer,5 </a:t>
            </a:r>
            <a:r>
              <a:rPr lang="en-AU" dirty="0"/>
              <a:t>G</a:t>
            </a:r>
            <a:r>
              <a:rPr lang="en-AU" dirty="0" smtClean="0"/>
              <a:t>un </a:t>
            </a:r>
            <a:r>
              <a:rPr lang="en-AU" dirty="0"/>
              <a:t>B</a:t>
            </a:r>
            <a:r>
              <a:rPr lang="en-AU" dirty="0" smtClean="0"/>
              <a:t>oats,11 Transports, 44 Steamers</a:t>
            </a:r>
          </a:p>
          <a:p>
            <a:pPr marL="0" indent="0">
              <a:buNone/>
            </a:pPr>
            <a:r>
              <a:rPr lang="en-AU" dirty="0" smtClean="0"/>
              <a:t>* 02 JAN 1916: Mostly over</a:t>
            </a:r>
            <a:endParaRPr lang="en-AU" dirty="0"/>
          </a:p>
          <a:p>
            <a:pPr marL="0" indent="0">
              <a:buNone/>
            </a:pPr>
            <a:endParaRPr lang="en-AU" b="1" dirty="0" smtClean="0"/>
          </a:p>
          <a:p>
            <a:pPr>
              <a:buFont typeface="Wingdings" pitchFamily="2" charset="2"/>
              <a:buChar char="q"/>
            </a:pPr>
            <a:endParaRPr lang="en-AU" dirty="0" smtClean="0"/>
          </a:p>
          <a:p>
            <a:pPr>
              <a:buFont typeface="Wingdings" pitchFamily="2" charset="2"/>
              <a:buChar char="q"/>
            </a:pPr>
            <a:endParaRPr lang="en-AU"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616108"/>
            <a:ext cx="3883521" cy="234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AU" b="1" dirty="0" smtClean="0"/>
              <a:t>Significance of AE2’s operation</a:t>
            </a:r>
            <a:endParaRPr lang="en-AU" b="1" dirty="0"/>
          </a:p>
        </p:txBody>
      </p:sp>
      <p:sp>
        <p:nvSpPr>
          <p:cNvPr id="3" name="Content Placeholder 2"/>
          <p:cNvSpPr>
            <a:spLocks noGrp="1"/>
          </p:cNvSpPr>
          <p:nvPr>
            <p:ph idx="1"/>
          </p:nvPr>
        </p:nvSpPr>
        <p:spPr>
          <a:xfrm>
            <a:off x="457200" y="4509120"/>
            <a:ext cx="8229600" cy="1815480"/>
          </a:xfrm>
        </p:spPr>
        <p:txBody>
          <a:bodyPr>
            <a:normAutofit fontScale="92500" lnSpcReduction="20000"/>
          </a:bodyPr>
          <a:lstStyle/>
          <a:p>
            <a:pPr>
              <a:buFont typeface="Arial" pitchFamily="34" charset="0"/>
              <a:buChar char="•"/>
            </a:pPr>
            <a:r>
              <a:rPr lang="en-AU" dirty="0" smtClean="0"/>
              <a:t>First  Allied s/m to penetrate the Dardanelles</a:t>
            </a:r>
          </a:p>
          <a:p>
            <a:pPr>
              <a:buFont typeface="Arial" pitchFamily="34" charset="0"/>
              <a:buChar char="•"/>
            </a:pPr>
            <a:r>
              <a:rPr lang="en-AU" dirty="0" smtClean="0"/>
              <a:t>Denied the Turks ability to resupply by sea</a:t>
            </a:r>
          </a:p>
          <a:p>
            <a:pPr>
              <a:buFont typeface="Arial" pitchFamily="34" charset="0"/>
              <a:buChar char="•"/>
            </a:pPr>
            <a:r>
              <a:rPr lang="en-AU" dirty="0" smtClean="0"/>
              <a:t>Ottoman reinforcements and supplies had to reach Gallipoli over poor roads and took much longer</a:t>
            </a:r>
          </a:p>
          <a:p>
            <a:pPr>
              <a:buFont typeface="Arial" pitchFamily="34" charset="0"/>
              <a:buChar char="•"/>
            </a:pPr>
            <a:r>
              <a:rPr lang="en-AU" dirty="0" smtClean="0"/>
              <a:t>Effect was to ease the pressure on ANZAC and allied troops.</a:t>
            </a:r>
          </a:p>
          <a:p>
            <a:pPr>
              <a:buFont typeface="Arial" pitchFamily="34" charset="0"/>
              <a:buChar char="•"/>
            </a:pPr>
            <a:endParaRPr lang="en-AU" dirty="0"/>
          </a:p>
        </p:txBody>
      </p:sp>
      <p:pic>
        <p:nvPicPr>
          <p:cNvPr id="1026" name="Picture 2" descr="HMAS AE2 Sydne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555443"/>
            <a:ext cx="3528392" cy="2658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08112"/>
          </a:xfrm>
        </p:spPr>
        <p:txBody>
          <a:bodyPr>
            <a:normAutofit/>
          </a:bodyPr>
          <a:lstStyle/>
          <a:p>
            <a:r>
              <a:rPr lang="en-AU" b="1" dirty="0" smtClean="0"/>
              <a:t>			Post War</a:t>
            </a:r>
            <a:endParaRPr lang="en-AU" b="1" dirty="0"/>
          </a:p>
        </p:txBody>
      </p:sp>
      <p:sp>
        <p:nvSpPr>
          <p:cNvPr id="3" name="Content Placeholder 2"/>
          <p:cNvSpPr>
            <a:spLocks noGrp="1"/>
          </p:cNvSpPr>
          <p:nvPr>
            <p:ph idx="1"/>
          </p:nvPr>
        </p:nvSpPr>
        <p:spPr>
          <a:xfrm>
            <a:off x="457200" y="3789040"/>
            <a:ext cx="8229600" cy="2592288"/>
          </a:xfrm>
        </p:spPr>
        <p:txBody>
          <a:bodyPr>
            <a:normAutofit lnSpcReduction="10000"/>
          </a:bodyPr>
          <a:lstStyle/>
          <a:p>
            <a:pPr marL="0" indent="0">
              <a:buNone/>
            </a:pPr>
            <a:endParaRPr lang="en-AU" dirty="0" smtClean="0"/>
          </a:p>
          <a:p>
            <a:r>
              <a:rPr lang="en-AU" dirty="0" smtClean="0"/>
              <a:t>Stoker DSO, commences a very successful stage career</a:t>
            </a:r>
          </a:p>
          <a:p>
            <a:r>
              <a:rPr lang="en-AU" dirty="0" smtClean="0"/>
              <a:t>Leut Haggard  DSC, comes to Australia and marries Marjorie Syme</a:t>
            </a:r>
          </a:p>
          <a:p>
            <a:r>
              <a:rPr lang="en-AU" dirty="0" smtClean="0"/>
              <a:t>Leut Cary mentioned in despatches </a:t>
            </a:r>
          </a:p>
          <a:p>
            <a:r>
              <a:rPr lang="en-AU" dirty="0" smtClean="0"/>
              <a:t>Three of the crew awarded DSMs</a:t>
            </a:r>
          </a:p>
          <a:p>
            <a:endParaRPr lang="en-AU" dirty="0" smtClean="0"/>
          </a:p>
          <a:p>
            <a:endParaRPr lang="en-AU" dirty="0" smtClean="0"/>
          </a:p>
          <a:p>
            <a:endParaRPr lang="en-AU" dirty="0" smtClean="0"/>
          </a:p>
          <a:p>
            <a:endParaRPr lang="en-AU" dirty="0" smtClean="0"/>
          </a:p>
          <a:p>
            <a:endParaRPr lang="en-AU"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412776"/>
            <a:ext cx="3888432" cy="270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eutenant Haggard on his wedding day with Marjorie Sy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56791"/>
            <a:ext cx="4873724" cy="404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385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96144"/>
          </a:xfrm>
        </p:spPr>
        <p:txBody>
          <a:bodyPr/>
          <a:lstStyle/>
          <a:p>
            <a:r>
              <a:rPr lang="en-AU" b="1" dirty="0" smtClean="0"/>
              <a:t>Search for the wreck of AE2</a:t>
            </a:r>
            <a:endParaRPr lang="en-AU" b="1" dirty="0"/>
          </a:p>
        </p:txBody>
      </p:sp>
      <p:sp>
        <p:nvSpPr>
          <p:cNvPr id="3" name="Content Placeholder 2"/>
          <p:cNvSpPr>
            <a:spLocks noGrp="1"/>
          </p:cNvSpPr>
          <p:nvPr>
            <p:ph idx="1"/>
          </p:nvPr>
        </p:nvSpPr>
        <p:spPr>
          <a:xfrm>
            <a:off x="457200" y="4912940"/>
            <a:ext cx="8229600" cy="1612403"/>
          </a:xfrm>
        </p:spPr>
        <p:txBody>
          <a:bodyPr>
            <a:normAutofit fontScale="77500" lnSpcReduction="20000"/>
          </a:bodyPr>
          <a:lstStyle/>
          <a:p>
            <a:r>
              <a:rPr lang="en-AU" dirty="0" smtClean="0"/>
              <a:t>1990 Preliminary search by HMAS  SYDNEY</a:t>
            </a:r>
          </a:p>
          <a:p>
            <a:r>
              <a:rPr lang="en-AU" dirty="0" smtClean="0"/>
              <a:t>Request to Turkish Navy to assist</a:t>
            </a:r>
          </a:p>
          <a:p>
            <a:r>
              <a:rPr lang="en-AU" dirty="0" smtClean="0"/>
              <a:t>September 1998 confirmed by Aust. Dive team as AE2 </a:t>
            </a:r>
          </a:p>
          <a:p>
            <a:r>
              <a:rPr lang="en-AU" dirty="0" smtClean="0"/>
              <a:t> 72 m depth – fully intact</a:t>
            </a:r>
          </a:p>
          <a:p>
            <a:r>
              <a:rPr lang="en-AU" dirty="0" smtClean="0"/>
              <a:t>Asset of ANMM</a:t>
            </a:r>
          </a:p>
          <a:p>
            <a:pPr>
              <a:buNone/>
            </a:pPr>
            <a:endParaRPr lang="en-AU" dirty="0"/>
          </a:p>
        </p:txBody>
      </p:sp>
      <p:pic>
        <p:nvPicPr>
          <p:cNvPr id="5" name="Content Placeholder 4" descr="_Conning%20Tower_port_top_1 AE2.jpg"/>
          <p:cNvPicPr>
            <a:picLocks noChangeAspect="1"/>
          </p:cNvPicPr>
          <p:nvPr/>
        </p:nvPicPr>
        <p:blipFill>
          <a:blip r:embed="rId3" cstate="print"/>
          <a:stretch>
            <a:fillRect/>
          </a:stretch>
        </p:blipFill>
        <p:spPr>
          <a:xfrm>
            <a:off x="971600" y="1628800"/>
            <a:ext cx="4038600" cy="2705862"/>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340768"/>
            <a:ext cx="2304256" cy="357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6" y="0"/>
            <a:ext cx="9150246" cy="1508105"/>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algn="ctr"/>
            <a:endParaRPr lang="en-AU" sz="2800" dirty="0" smtClean="0">
              <a:solidFill>
                <a:schemeClr val="bg1"/>
              </a:solidFill>
              <a:latin typeface="Franklin Gothic Book" pitchFamily="34" charset="0"/>
            </a:endParaRPr>
          </a:p>
          <a:p>
            <a:pPr algn="ctr"/>
            <a:r>
              <a:rPr lang="en-AU" sz="2800" dirty="0" smtClean="0">
                <a:solidFill>
                  <a:schemeClr val="bg1"/>
                </a:solidFill>
                <a:latin typeface="Franklin Gothic Book" pitchFamily="34" charset="0"/>
              </a:rPr>
              <a:t>WARSHIP  PAVILION </a:t>
            </a:r>
            <a:endParaRPr lang="en-AU" sz="2800" dirty="0">
              <a:solidFill>
                <a:schemeClr val="bg1"/>
              </a:solidFill>
              <a:latin typeface="Franklin Gothic Book" pitchFamily="34" charset="0"/>
            </a:endParaRPr>
          </a:p>
          <a:p>
            <a:pPr algn="ctr"/>
            <a:endParaRPr lang="en-AU" dirty="0"/>
          </a:p>
          <a:p>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188" y="18372"/>
            <a:ext cx="1398811" cy="1489733"/>
          </a:xfrm>
          <a:prstGeom prst="rect">
            <a:avLst/>
          </a:prstGeom>
        </p:spPr>
      </p:pic>
      <p:pic>
        <p:nvPicPr>
          <p:cNvPr id="1026" name="Picture 2" descr="E:\Navy Pavilion from Lighthouse - Rev E.jpg"/>
          <p:cNvPicPr>
            <a:picLocks noChangeAspect="1" noChangeArrowheads="1"/>
          </p:cNvPicPr>
          <p:nvPr/>
        </p:nvPicPr>
        <p:blipFill>
          <a:blip r:embed="rId3" cstate="print"/>
          <a:srcRect/>
          <a:stretch>
            <a:fillRect/>
          </a:stretch>
        </p:blipFill>
        <p:spPr bwMode="auto">
          <a:xfrm>
            <a:off x="179512" y="1556792"/>
            <a:ext cx="4392488" cy="2928325"/>
          </a:xfrm>
          <a:prstGeom prst="rect">
            <a:avLst/>
          </a:prstGeom>
          <a:noFill/>
        </p:spPr>
      </p:pic>
      <p:pic>
        <p:nvPicPr>
          <p:cNvPr id="1027" name="Picture 3" descr="E:\Navy Pavilion from Wharf.jpg"/>
          <p:cNvPicPr>
            <a:picLocks noChangeAspect="1" noChangeArrowheads="1"/>
          </p:cNvPicPr>
          <p:nvPr/>
        </p:nvPicPr>
        <p:blipFill>
          <a:blip r:embed="rId4" cstate="print"/>
          <a:srcRect/>
          <a:stretch>
            <a:fillRect/>
          </a:stretch>
        </p:blipFill>
        <p:spPr bwMode="auto">
          <a:xfrm>
            <a:off x="4714999" y="3933056"/>
            <a:ext cx="4281997" cy="2448272"/>
          </a:xfrm>
          <a:prstGeom prst="rect">
            <a:avLst/>
          </a:prstGeom>
          <a:noFill/>
        </p:spPr>
      </p:pic>
    </p:spTree>
    <p:extLst>
      <p:ext uri="{BB962C8B-B14F-4D97-AF65-F5344CB8AC3E}">
        <p14:creationId xmlns:p14="http://schemas.microsoft.com/office/powerpoint/2010/main" val="1524313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3" name="Subtitle 2"/>
          <p:cNvSpPr>
            <a:spLocks noGrp="1"/>
          </p:cNvSpPr>
          <p:nvPr>
            <p:ph sz="half" idx="1"/>
          </p:nvPr>
        </p:nvSpPr>
        <p:spPr>
          <a:xfrm>
            <a:off x="457200" y="1600200"/>
            <a:ext cx="4038600" cy="4925144"/>
          </a:xfrm>
        </p:spPr>
        <p:txBody>
          <a:bodyPr>
            <a:normAutofit fontScale="92500"/>
          </a:bodyPr>
          <a:lstStyle/>
          <a:p>
            <a:pPr>
              <a:buNone/>
            </a:pPr>
            <a:endParaRPr lang="en-US" sz="2400" b="1" dirty="0" smtClean="0"/>
          </a:p>
          <a:p>
            <a:pPr>
              <a:buNone/>
            </a:pPr>
            <a:r>
              <a:rPr lang="en-US" sz="2400" b="1" dirty="0" smtClean="0">
                <a:solidFill>
                  <a:schemeClr val="tx2">
                    <a:lumMod val="75000"/>
                  </a:schemeClr>
                </a:solidFill>
              </a:rPr>
              <a:t>FLEET  </a:t>
            </a:r>
          </a:p>
          <a:p>
            <a:pPr>
              <a:buNone/>
            </a:pPr>
            <a:r>
              <a:rPr lang="en-US" sz="2400" b="1" dirty="0" smtClean="0">
                <a:solidFill>
                  <a:schemeClr val="tx2">
                    <a:lumMod val="75000"/>
                  </a:schemeClr>
                </a:solidFill>
              </a:rPr>
              <a:t>GALLERIES </a:t>
            </a:r>
          </a:p>
          <a:p>
            <a:pPr>
              <a:buNone/>
            </a:pPr>
            <a:r>
              <a:rPr lang="en-US" sz="2400" b="1" dirty="0" smtClean="0">
                <a:solidFill>
                  <a:schemeClr val="tx2">
                    <a:lumMod val="75000"/>
                  </a:schemeClr>
                </a:solidFill>
              </a:rPr>
              <a:t>FACILITIES</a:t>
            </a:r>
          </a:p>
          <a:p>
            <a:pPr>
              <a:buNone/>
            </a:pPr>
            <a:r>
              <a:rPr lang="en-US" sz="2400" b="1" dirty="0" smtClean="0">
                <a:solidFill>
                  <a:schemeClr val="tx2">
                    <a:lumMod val="75000"/>
                  </a:schemeClr>
                </a:solidFill>
              </a:rPr>
              <a:t>MEMBERSHIP</a:t>
            </a:r>
          </a:p>
          <a:p>
            <a:pPr>
              <a:buNone/>
            </a:pPr>
            <a:r>
              <a:rPr lang="en-US" sz="2400" b="1" dirty="0" smtClean="0">
                <a:solidFill>
                  <a:schemeClr val="tx2">
                    <a:lumMod val="75000"/>
                  </a:schemeClr>
                </a:solidFill>
              </a:rPr>
              <a:t>VOLUNTEER</a:t>
            </a:r>
          </a:p>
          <a:p>
            <a:pPr>
              <a:buNone/>
            </a:pPr>
            <a:r>
              <a:rPr lang="en-US" sz="2400" b="1" dirty="0" smtClean="0">
                <a:solidFill>
                  <a:schemeClr val="tx2">
                    <a:lumMod val="75000"/>
                  </a:schemeClr>
                </a:solidFill>
              </a:rPr>
              <a:t>PROJECTS</a:t>
            </a:r>
          </a:p>
          <a:p>
            <a:pPr>
              <a:buNone/>
            </a:pPr>
            <a:r>
              <a:rPr lang="en-US" sz="2400" b="1" dirty="0" smtClean="0">
                <a:solidFill>
                  <a:schemeClr val="tx2">
                    <a:lumMod val="75000"/>
                  </a:schemeClr>
                </a:solidFill>
              </a:rPr>
              <a:t>SYDNEY HERITAGE FLEET –    </a:t>
            </a:r>
          </a:p>
          <a:p>
            <a:pPr>
              <a:buNone/>
            </a:pPr>
            <a:r>
              <a:rPr lang="en-US" sz="2400" b="1" dirty="0" smtClean="0">
                <a:solidFill>
                  <a:schemeClr val="tx2">
                    <a:lumMod val="75000"/>
                  </a:schemeClr>
                </a:solidFill>
              </a:rPr>
              <a:t>           	 WHARF 7</a:t>
            </a:r>
          </a:p>
          <a:p>
            <a:pPr>
              <a:buNone/>
            </a:pPr>
            <a:r>
              <a:rPr lang="en-US" sz="2400" b="1" dirty="0" smtClean="0">
                <a:solidFill>
                  <a:schemeClr val="tx2">
                    <a:lumMod val="75000"/>
                  </a:schemeClr>
                </a:solidFill>
              </a:rPr>
              <a:t>		 JAMES CRAIG</a:t>
            </a:r>
            <a:endParaRPr lang="en-AU" sz="2400" dirty="0" smtClean="0">
              <a:solidFill>
                <a:schemeClr val="tx2">
                  <a:lumMod val="75000"/>
                </a:schemeClr>
              </a:solidFill>
            </a:endParaRPr>
          </a:p>
          <a:p>
            <a:pPr>
              <a:buNone/>
            </a:pPr>
            <a:r>
              <a:rPr lang="en-AU" sz="2400" dirty="0" smtClean="0">
                <a:solidFill>
                  <a:schemeClr val="tx2">
                    <a:lumMod val="75000"/>
                  </a:schemeClr>
                </a:solidFill>
              </a:rPr>
              <a:t> </a:t>
            </a:r>
            <a:r>
              <a:rPr lang="en-AU" sz="2000" dirty="0" smtClean="0">
                <a:solidFill>
                  <a:schemeClr val="tx2">
                    <a:lumMod val="75000"/>
                  </a:schemeClr>
                </a:solidFill>
              </a:rPr>
              <a:t>        </a:t>
            </a:r>
          </a:p>
          <a:p>
            <a:pPr>
              <a:buNone/>
            </a:pPr>
            <a:r>
              <a:rPr lang="en-AU" sz="2000" dirty="0" smtClean="0">
                <a:solidFill>
                  <a:schemeClr val="tx2">
                    <a:lumMod val="75000"/>
                  </a:schemeClr>
                </a:solidFill>
              </a:rPr>
              <a:t>           </a:t>
            </a:r>
            <a:r>
              <a:rPr lang="en-AU" sz="2000" b="1" dirty="0" smtClean="0">
                <a:solidFill>
                  <a:schemeClr val="tx2">
                    <a:lumMod val="75000"/>
                  </a:schemeClr>
                </a:solidFill>
              </a:rPr>
              <a:t>WWW.ANMM.GOV.AU</a:t>
            </a:r>
            <a:endParaRPr lang="en-AU" sz="2000" b="1" dirty="0">
              <a:solidFill>
                <a:schemeClr val="tx2">
                  <a:lumMod val="75000"/>
                </a:schemeClr>
              </a:solidFill>
            </a:endParaRPr>
          </a:p>
        </p:txBody>
      </p:sp>
      <p:pic>
        <p:nvPicPr>
          <p:cNvPr id="48130" name="Picture 2" descr="C:\Users\tyrecycle\Pictures\anmm.jpg"/>
          <p:cNvPicPr>
            <a:picLocks noGrp="1" noChangeAspect="1" noChangeArrowheads="1"/>
          </p:cNvPicPr>
          <p:nvPr>
            <p:ph sz="half" idx="2"/>
          </p:nvPr>
        </p:nvPicPr>
        <p:blipFill>
          <a:blip r:embed="rId3" cstate="print"/>
          <a:stretch>
            <a:fillRect/>
          </a:stretch>
        </p:blipFill>
        <p:spPr bwMode="auto">
          <a:xfrm>
            <a:off x="4648200" y="3066217"/>
            <a:ext cx="4038600" cy="2143204"/>
          </a:xfrm>
          <a:prstGeom prst="rect">
            <a:avLst/>
          </a:prstGeom>
          <a:noFill/>
        </p:spPr>
      </p:pic>
      <p:sp>
        <p:nvSpPr>
          <p:cNvPr id="4" name="TextBox 3"/>
          <p:cNvSpPr txBox="1"/>
          <p:nvPr/>
        </p:nvSpPr>
        <p:spPr>
          <a:xfrm>
            <a:off x="-6246" y="0"/>
            <a:ext cx="9150246" cy="1723549"/>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algn="ctr"/>
            <a:endParaRPr lang="en-AU" sz="2800" dirty="0" smtClean="0">
              <a:solidFill>
                <a:schemeClr val="bg1"/>
              </a:solidFill>
              <a:latin typeface="Franklin Gothic Book" pitchFamily="34" charset="0"/>
            </a:endParaRPr>
          </a:p>
          <a:p>
            <a:pPr algn="ctr"/>
            <a:r>
              <a:rPr lang="en-AU" sz="2800" dirty="0" smtClean="0">
                <a:solidFill>
                  <a:schemeClr val="bg1"/>
                </a:solidFill>
                <a:latin typeface="Franklin Gothic Book" pitchFamily="34" charset="0"/>
              </a:rPr>
              <a:t> </a:t>
            </a:r>
            <a:endParaRPr lang="en-AU" sz="2800" dirty="0">
              <a:solidFill>
                <a:schemeClr val="bg1"/>
              </a:solidFill>
              <a:latin typeface="Franklin Gothic Book" pitchFamily="34" charset="0"/>
            </a:endParaRPr>
          </a:p>
          <a:p>
            <a:pPr algn="ctr"/>
            <a:endParaRPr lang="en-AU" dirty="0"/>
          </a:p>
          <a:p>
            <a:r>
              <a:rPr lang="en-AU" sz="3200" b="1" dirty="0" smtClean="0">
                <a:solidFill>
                  <a:schemeClr val="accent5">
                    <a:lumMod val="20000"/>
                    <a:lumOff val="80000"/>
                  </a:schemeClr>
                </a:solidFill>
              </a:rPr>
              <a:t>THE MUSEUM</a:t>
            </a:r>
            <a:endParaRPr lang="en-AU" sz="3200" b="1" dirty="0">
              <a:solidFill>
                <a:schemeClr val="accent5">
                  <a:lumMod val="20000"/>
                  <a:lumOff val="80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246" y="18372"/>
            <a:ext cx="1579753" cy="1682436"/>
          </a:xfrm>
          <a:prstGeom prst="rect">
            <a:avLst/>
          </a:prstGeom>
        </p:spPr>
      </p:pic>
    </p:spTree>
    <p:extLst>
      <p:ext uri="{BB962C8B-B14F-4D97-AF65-F5344CB8AC3E}">
        <p14:creationId xmlns:p14="http://schemas.microsoft.com/office/powerpoint/2010/main" val="2477754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dirty="0"/>
          </a:p>
        </p:txBody>
      </p:sp>
      <p:sp>
        <p:nvSpPr>
          <p:cNvPr id="3" name="Subtitle 2"/>
          <p:cNvSpPr>
            <a:spLocks noGrp="1"/>
          </p:cNvSpPr>
          <p:nvPr>
            <p:ph sz="half" idx="1"/>
          </p:nvPr>
        </p:nvSpPr>
        <p:spPr/>
        <p:txBody>
          <a:bodyPr>
            <a:normAutofit lnSpcReduction="10000"/>
          </a:bodyPr>
          <a:lstStyle/>
          <a:p>
            <a:endParaRPr lang="en-US" dirty="0" smtClean="0"/>
          </a:p>
          <a:p>
            <a:endParaRPr lang="en-AU" dirty="0" smtClean="0"/>
          </a:p>
          <a:p>
            <a:pPr>
              <a:buNone/>
            </a:pPr>
            <a:r>
              <a:rPr lang="en-AU" sz="2000" b="1" dirty="0" smtClean="0">
                <a:solidFill>
                  <a:schemeClr val="tx2">
                    <a:lumMod val="50000"/>
                  </a:schemeClr>
                </a:solidFill>
              </a:rPr>
              <a:t>Individual Membership One Year  less 20%</a:t>
            </a:r>
          </a:p>
          <a:p>
            <a:pPr>
              <a:buNone/>
            </a:pPr>
            <a:r>
              <a:rPr lang="en-AU" sz="2000" b="1" dirty="0" smtClean="0">
                <a:solidFill>
                  <a:schemeClr val="tx2">
                    <a:lumMod val="50000"/>
                  </a:schemeClr>
                </a:solidFill>
              </a:rPr>
              <a:t>            ($60 – regular $75)</a:t>
            </a:r>
          </a:p>
          <a:p>
            <a:pPr>
              <a:buNone/>
            </a:pPr>
            <a:endParaRPr lang="en-AU" sz="2000" b="1" dirty="0" smtClean="0">
              <a:solidFill>
                <a:schemeClr val="tx2">
                  <a:lumMod val="50000"/>
                </a:schemeClr>
              </a:solidFill>
            </a:endParaRPr>
          </a:p>
          <a:p>
            <a:pPr>
              <a:buNone/>
            </a:pPr>
            <a:r>
              <a:rPr lang="en-AU" sz="2000" b="1" dirty="0" smtClean="0">
                <a:solidFill>
                  <a:schemeClr val="tx2">
                    <a:lumMod val="50000"/>
                  </a:schemeClr>
                </a:solidFill>
              </a:rPr>
              <a:t>Concession Membership One Year less 20%</a:t>
            </a:r>
          </a:p>
          <a:p>
            <a:pPr>
              <a:buNone/>
            </a:pPr>
            <a:r>
              <a:rPr lang="en-AU" sz="2000" b="1" dirty="0" smtClean="0">
                <a:solidFill>
                  <a:schemeClr val="tx2">
                    <a:lumMod val="50000"/>
                  </a:schemeClr>
                </a:solidFill>
              </a:rPr>
              <a:t>             ($48 – regular $60)</a:t>
            </a:r>
          </a:p>
          <a:p>
            <a:pPr>
              <a:buNone/>
            </a:pPr>
            <a:endParaRPr lang="en-AU" sz="2000" b="1" dirty="0" smtClean="0">
              <a:solidFill>
                <a:schemeClr val="tx2">
                  <a:lumMod val="50000"/>
                </a:schemeClr>
              </a:solidFill>
            </a:endParaRPr>
          </a:p>
          <a:p>
            <a:pPr>
              <a:buNone/>
            </a:pPr>
            <a:r>
              <a:rPr lang="en-AU" sz="2000" b="1" dirty="0" smtClean="0">
                <a:solidFill>
                  <a:schemeClr val="tx2">
                    <a:lumMod val="50000"/>
                  </a:schemeClr>
                </a:solidFill>
              </a:rPr>
              <a:t>Family Membership One Year less 20%</a:t>
            </a:r>
          </a:p>
          <a:p>
            <a:pPr>
              <a:buNone/>
            </a:pPr>
            <a:r>
              <a:rPr lang="en-AU" sz="2000" b="1" dirty="0" smtClean="0">
                <a:solidFill>
                  <a:schemeClr val="tx2">
                    <a:lumMod val="50000"/>
                  </a:schemeClr>
                </a:solidFill>
              </a:rPr>
              <a:t>            ($104 – regular $130)</a:t>
            </a:r>
            <a:endParaRPr lang="en-AU" sz="2000" b="1" dirty="0">
              <a:solidFill>
                <a:schemeClr val="tx2">
                  <a:lumMod val="50000"/>
                </a:schemeClr>
              </a:solidFill>
            </a:endParaRPr>
          </a:p>
        </p:txBody>
      </p:sp>
      <p:sp>
        <p:nvSpPr>
          <p:cNvPr id="17" name="Content Placeholder 16"/>
          <p:cNvSpPr>
            <a:spLocks noGrp="1"/>
          </p:cNvSpPr>
          <p:nvPr>
            <p:ph sz="half" idx="2"/>
          </p:nvPr>
        </p:nvSpPr>
        <p:spPr/>
        <p:txBody>
          <a:bodyPr>
            <a:normAutofit lnSpcReduction="10000"/>
          </a:bodyPr>
          <a:lstStyle/>
          <a:p>
            <a:endParaRPr lang="en-US" dirty="0" smtClean="0"/>
          </a:p>
          <a:p>
            <a:endParaRPr lang="en-US" dirty="0" smtClean="0"/>
          </a:p>
          <a:p>
            <a:pPr>
              <a:buNone/>
            </a:pPr>
            <a:endParaRPr lang="en-US" sz="2000" dirty="0" smtClean="0"/>
          </a:p>
          <a:p>
            <a:pPr>
              <a:buNone/>
            </a:pPr>
            <a:endParaRPr lang="en-US" sz="2000" dirty="0" smtClean="0"/>
          </a:p>
          <a:p>
            <a:pPr>
              <a:buNone/>
            </a:pPr>
            <a:r>
              <a:rPr lang="en-US" sz="2000" b="1" dirty="0" smtClean="0">
                <a:solidFill>
                  <a:schemeClr val="tx2">
                    <a:lumMod val="50000"/>
                  </a:schemeClr>
                </a:solidFill>
              </a:rPr>
              <a:t>Dual Concession Membership One Year less 20%</a:t>
            </a:r>
          </a:p>
          <a:p>
            <a:pPr>
              <a:buNone/>
            </a:pPr>
            <a:r>
              <a:rPr lang="en-US" sz="2000" b="1" dirty="0" smtClean="0">
                <a:solidFill>
                  <a:schemeClr val="tx2">
                    <a:lumMod val="50000"/>
                  </a:schemeClr>
                </a:solidFill>
              </a:rPr>
              <a:t>          ($72 – regular $90)</a:t>
            </a:r>
          </a:p>
          <a:p>
            <a:pPr>
              <a:buNone/>
            </a:pPr>
            <a:endParaRPr lang="en-US" sz="2000" b="1" dirty="0" smtClean="0"/>
          </a:p>
          <a:p>
            <a:pPr>
              <a:buNone/>
            </a:pPr>
            <a:r>
              <a:rPr lang="en-US" sz="2000" b="1" dirty="0" smtClean="0">
                <a:solidFill>
                  <a:schemeClr val="tx2">
                    <a:lumMod val="50000"/>
                  </a:schemeClr>
                </a:solidFill>
              </a:rPr>
              <a:t>Group Bookings entry to museum less 20% Per Visit</a:t>
            </a:r>
          </a:p>
          <a:p>
            <a:pPr>
              <a:buNone/>
            </a:pPr>
            <a:endParaRPr lang="en-US" sz="2000" b="1" dirty="0">
              <a:solidFill>
                <a:schemeClr val="tx2">
                  <a:lumMod val="50000"/>
                </a:schemeClr>
              </a:solidFill>
            </a:endParaRPr>
          </a:p>
        </p:txBody>
      </p:sp>
      <p:sp>
        <p:nvSpPr>
          <p:cNvPr id="4" name="TextBox 3"/>
          <p:cNvSpPr txBox="1"/>
          <p:nvPr/>
        </p:nvSpPr>
        <p:spPr>
          <a:xfrm>
            <a:off x="-6246" y="0"/>
            <a:ext cx="9150246" cy="2339102"/>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algn="ctr"/>
            <a:endParaRPr lang="en-AU" sz="2800" dirty="0" smtClean="0">
              <a:solidFill>
                <a:schemeClr val="bg1"/>
              </a:solidFill>
              <a:latin typeface="Franklin Gothic Book" pitchFamily="34" charset="0"/>
            </a:endParaRPr>
          </a:p>
          <a:p>
            <a:pPr algn="ctr"/>
            <a:r>
              <a:rPr lang="en-AU" sz="2800" dirty="0" smtClean="0">
                <a:solidFill>
                  <a:schemeClr val="bg1"/>
                </a:solidFill>
                <a:latin typeface="Franklin Gothic Book" pitchFamily="34" charset="0"/>
              </a:rPr>
              <a:t> </a:t>
            </a:r>
            <a:endParaRPr lang="en-AU" sz="2800" dirty="0">
              <a:solidFill>
                <a:schemeClr val="bg1"/>
              </a:solidFill>
              <a:latin typeface="Franklin Gothic Book" pitchFamily="34" charset="0"/>
            </a:endParaRPr>
          </a:p>
          <a:p>
            <a:pPr algn="ctr"/>
            <a:endParaRPr lang="en-AU" dirty="0"/>
          </a:p>
          <a:p>
            <a:r>
              <a:rPr lang="en-AU" sz="3600" b="1" dirty="0" smtClean="0">
                <a:solidFill>
                  <a:schemeClr val="bg1"/>
                </a:solidFill>
              </a:rPr>
              <a:t>SPECIAL OFFERS     </a:t>
            </a:r>
          </a:p>
          <a:p>
            <a:r>
              <a:rPr lang="en-AU" sz="3600" b="1" dirty="0" smtClean="0">
                <a:solidFill>
                  <a:schemeClr val="bg1"/>
                </a:solidFill>
              </a:rPr>
              <a:t>DISCOUNTS</a:t>
            </a:r>
            <a:endParaRPr lang="en-AU" sz="36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5188" y="18372"/>
            <a:ext cx="1398811" cy="1489733"/>
          </a:xfrm>
          <a:prstGeom prst="rect">
            <a:avLst/>
          </a:prstGeom>
        </p:spPr>
      </p:pic>
    </p:spTree>
    <p:extLst>
      <p:ext uri="{BB962C8B-B14F-4D97-AF65-F5344CB8AC3E}">
        <p14:creationId xmlns:p14="http://schemas.microsoft.com/office/powerpoint/2010/main" val="2477754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AU" dirty="0"/>
          </a:p>
        </p:txBody>
      </p:sp>
      <p:sp>
        <p:nvSpPr>
          <p:cNvPr id="3" name="Subtitle 2"/>
          <p:cNvSpPr>
            <a:spLocks noGrp="1"/>
          </p:cNvSpPr>
          <p:nvPr>
            <p:ph idx="1"/>
          </p:nvPr>
        </p:nvSpPr>
        <p:spPr/>
        <p:txBody>
          <a:bodyPr/>
          <a:lstStyle/>
          <a:p>
            <a:pPr>
              <a:buNone/>
            </a:pPr>
            <a:r>
              <a:rPr lang="en-AU" sz="3600" b="1" dirty="0" smtClean="0">
                <a:solidFill>
                  <a:schemeClr val="tx2">
                    <a:lumMod val="75000"/>
                  </a:schemeClr>
                </a:solidFill>
              </a:rPr>
              <a:t>                       THANK YOU</a:t>
            </a:r>
          </a:p>
          <a:p>
            <a:endParaRPr lang="en-AU" sz="3600" b="1" dirty="0" smtClean="0">
              <a:solidFill>
                <a:schemeClr val="tx2">
                  <a:lumMod val="75000"/>
                </a:schemeClr>
              </a:solidFill>
            </a:endParaRPr>
          </a:p>
          <a:p>
            <a:pPr marL="742950" indent="-742950">
              <a:buNone/>
            </a:pPr>
            <a:r>
              <a:rPr lang="en-AU" sz="4000" b="1" dirty="0" smtClean="0">
                <a:solidFill>
                  <a:schemeClr val="tx2">
                    <a:lumMod val="75000"/>
                  </a:schemeClr>
                </a:solidFill>
              </a:rPr>
              <a:t>                   QUESTIONS</a:t>
            </a:r>
          </a:p>
          <a:p>
            <a:endParaRPr lang="en-AU" sz="4000" b="1" dirty="0" smtClean="0">
              <a:solidFill>
                <a:schemeClr val="tx2">
                  <a:lumMod val="75000"/>
                </a:schemeClr>
              </a:solidFill>
            </a:endParaRPr>
          </a:p>
          <a:p>
            <a:pPr>
              <a:buNone/>
            </a:pPr>
            <a:r>
              <a:rPr lang="en-AU" sz="4000" b="1" dirty="0" smtClean="0">
                <a:solidFill>
                  <a:schemeClr val="tx2">
                    <a:lumMod val="75000"/>
                  </a:schemeClr>
                </a:solidFill>
              </a:rPr>
              <a:t>                   DISCUSSION</a:t>
            </a:r>
            <a:endParaRPr lang="en-AU" sz="4000" b="1" dirty="0">
              <a:solidFill>
                <a:schemeClr val="tx2">
                  <a:lumMod val="75000"/>
                </a:schemeClr>
              </a:solidFill>
            </a:endParaRPr>
          </a:p>
        </p:txBody>
      </p:sp>
      <p:sp>
        <p:nvSpPr>
          <p:cNvPr id="4" name="TextBox 3"/>
          <p:cNvSpPr txBox="1"/>
          <p:nvPr/>
        </p:nvSpPr>
        <p:spPr>
          <a:xfrm>
            <a:off x="-6246" y="0"/>
            <a:ext cx="9150246" cy="1508105"/>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algn="ctr"/>
            <a:endParaRPr lang="en-AU" sz="2800" dirty="0" smtClean="0">
              <a:solidFill>
                <a:schemeClr val="bg1"/>
              </a:solidFill>
              <a:latin typeface="Franklin Gothic Book" pitchFamily="34" charset="0"/>
            </a:endParaRPr>
          </a:p>
          <a:p>
            <a:pPr algn="ctr"/>
            <a:r>
              <a:rPr lang="en-AU" sz="2800" dirty="0" smtClean="0">
                <a:solidFill>
                  <a:schemeClr val="bg1"/>
                </a:solidFill>
                <a:latin typeface="Franklin Gothic Book" pitchFamily="34" charset="0"/>
              </a:rPr>
              <a:t> </a:t>
            </a:r>
            <a:endParaRPr lang="en-AU" sz="2800" dirty="0">
              <a:solidFill>
                <a:schemeClr val="bg1"/>
              </a:solidFill>
              <a:latin typeface="Franklin Gothic Book" pitchFamily="34" charset="0"/>
            </a:endParaRPr>
          </a:p>
          <a:p>
            <a:pPr algn="ctr"/>
            <a:endParaRPr lang="en-AU" dirty="0"/>
          </a:p>
          <a:p>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190" y="18373"/>
            <a:ext cx="1398810" cy="1489732"/>
          </a:xfrm>
          <a:prstGeom prst="rect">
            <a:avLst/>
          </a:prstGeom>
        </p:spPr>
      </p:pic>
    </p:spTree>
    <p:extLst>
      <p:ext uri="{BB962C8B-B14F-4D97-AF65-F5344CB8AC3E}">
        <p14:creationId xmlns:p14="http://schemas.microsoft.com/office/powerpoint/2010/main" val="2477754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32656"/>
            <a:ext cx="8229600" cy="1006326"/>
          </a:xfrm>
        </p:spPr>
        <p:txBody>
          <a:bodyPr>
            <a:normAutofit/>
          </a:bodyPr>
          <a:lstStyle/>
          <a:p>
            <a:r>
              <a:rPr lang="en-AU" dirty="0" smtClean="0"/>
              <a:t>          The Navy at Gallipoli  </a:t>
            </a:r>
            <a:endParaRPr lang="en-AU" dirty="0"/>
          </a:p>
        </p:txBody>
      </p:sp>
      <p:sp>
        <p:nvSpPr>
          <p:cNvPr id="8" name="Text Placeholder 7"/>
          <p:cNvSpPr>
            <a:spLocks noGrp="1"/>
          </p:cNvSpPr>
          <p:nvPr>
            <p:ph idx="1"/>
          </p:nvPr>
        </p:nvSpPr>
        <p:spPr>
          <a:xfrm>
            <a:off x="457200" y="3218086"/>
            <a:ext cx="8229600" cy="3523282"/>
          </a:xfrm>
        </p:spPr>
        <p:txBody>
          <a:bodyPr>
            <a:normAutofit fontScale="32500" lnSpcReduction="20000"/>
          </a:bodyPr>
          <a:lstStyle/>
          <a:p>
            <a:endParaRPr lang="en-AU" sz="4000" b="1" dirty="0" smtClean="0"/>
          </a:p>
          <a:p>
            <a:pPr>
              <a:buFont typeface="Arial" pitchFamily="34" charset="0"/>
              <a:buChar char="•"/>
            </a:pPr>
            <a:r>
              <a:rPr lang="en-AU" sz="12800" b="1" dirty="0" smtClean="0">
                <a:solidFill>
                  <a:schemeClr val="tx2">
                    <a:lumMod val="75000"/>
                  </a:schemeClr>
                </a:solidFill>
              </a:rPr>
              <a:t> The combined British and French fleet</a:t>
            </a:r>
          </a:p>
          <a:p>
            <a:pPr>
              <a:buFont typeface="Arial" pitchFamily="34" charset="0"/>
              <a:buChar char="•"/>
            </a:pPr>
            <a:r>
              <a:rPr lang="en-AU" sz="12800" b="1" dirty="0" smtClean="0">
                <a:solidFill>
                  <a:schemeClr val="tx2">
                    <a:lumMod val="75000"/>
                  </a:schemeClr>
                </a:solidFill>
              </a:rPr>
              <a:t> The Australian Submarine  AE2</a:t>
            </a:r>
          </a:p>
          <a:p>
            <a:pPr>
              <a:buFont typeface="Arial" pitchFamily="34" charset="0"/>
              <a:buChar char="•"/>
            </a:pPr>
            <a:r>
              <a:rPr lang="en-AU" sz="12800" b="1" dirty="0" smtClean="0">
                <a:solidFill>
                  <a:schemeClr val="tx2">
                    <a:lumMod val="75000"/>
                  </a:schemeClr>
                </a:solidFill>
              </a:rPr>
              <a:t> RAN Bridging Train</a:t>
            </a:r>
            <a:endParaRPr lang="en-AU" sz="12800" b="1" dirty="0">
              <a:solidFill>
                <a:schemeClr val="tx2">
                  <a:lumMod val="7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338982"/>
            <a:ext cx="978700" cy="187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t>
            </a:r>
            <a:r>
              <a:rPr lang="en-AU" b="1" dirty="0" smtClean="0"/>
              <a:t>APPROACHES TO THE 			             DARDANELLES</a:t>
            </a:r>
            <a:endParaRPr lang="en-AU" b="1" dirty="0"/>
          </a:p>
        </p:txBody>
      </p:sp>
      <p:pic>
        <p:nvPicPr>
          <p:cNvPr id="3" name="Picture 2" descr="MapB1915-DardanellesApproach.GIF"/>
          <p:cNvPicPr>
            <a:picLocks noChangeAspect="1"/>
          </p:cNvPicPr>
          <p:nvPr/>
        </p:nvPicPr>
        <p:blipFill>
          <a:blip r:embed="rId3" cstate="print"/>
          <a:stretch>
            <a:fillRect/>
          </a:stretch>
        </p:blipFill>
        <p:spPr>
          <a:xfrm>
            <a:off x="827584" y="1879920"/>
            <a:ext cx="7524872" cy="46808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68152"/>
          </a:xfrm>
        </p:spPr>
        <p:txBody>
          <a:bodyPr>
            <a:normAutofit/>
          </a:bodyPr>
          <a:lstStyle/>
          <a:p>
            <a:r>
              <a:rPr lang="en-AU" b="1" dirty="0" smtClean="0"/>
              <a:t>	Why are they important?</a:t>
            </a:r>
            <a:endParaRPr lang="en-AU" b="1" dirty="0"/>
          </a:p>
        </p:txBody>
      </p:sp>
      <p:sp>
        <p:nvSpPr>
          <p:cNvPr id="3" name="Content Placeholder 2"/>
          <p:cNvSpPr>
            <a:spLocks noGrp="1"/>
          </p:cNvSpPr>
          <p:nvPr>
            <p:ph idx="1"/>
          </p:nvPr>
        </p:nvSpPr>
        <p:spPr>
          <a:xfrm>
            <a:off x="457200" y="4149080"/>
            <a:ext cx="8229600" cy="2376264"/>
          </a:xfrm>
        </p:spPr>
        <p:txBody>
          <a:bodyPr>
            <a:normAutofit/>
          </a:bodyPr>
          <a:lstStyle/>
          <a:p>
            <a:r>
              <a:rPr lang="en-AU" dirty="0" smtClean="0"/>
              <a:t>Churchill wanted to open a new front, capture Constantinople and get Turkey out of the war.</a:t>
            </a:r>
          </a:p>
          <a:p>
            <a:r>
              <a:rPr lang="en-AU" dirty="0" smtClean="0"/>
              <a:t>Only way to supply arms and ammunition to Russia is through the Black Sea</a:t>
            </a:r>
          </a:p>
          <a:p>
            <a:r>
              <a:rPr lang="en-AU" dirty="0" smtClean="0"/>
              <a:t>Similarly Russia needs to be able to export its grain</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992" y="1700808"/>
            <a:ext cx="4434830" cy="244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48680"/>
            <a:ext cx="7086600" cy="1872208"/>
          </a:xfrm>
        </p:spPr>
        <p:txBody>
          <a:bodyPr>
            <a:normAutofit fontScale="90000"/>
          </a:bodyPr>
          <a:lstStyle/>
          <a:p>
            <a:r>
              <a:rPr lang="en-AU" sz="5400" dirty="0" smtClean="0"/>
              <a:t>German Ships Escape British Fleet August      </a:t>
            </a:r>
            <a:br>
              <a:rPr lang="en-AU" sz="5400" dirty="0" smtClean="0"/>
            </a:br>
            <a:r>
              <a:rPr lang="en-AU" sz="5400" dirty="0"/>
              <a:t> </a:t>
            </a:r>
            <a:r>
              <a:rPr lang="en-AU" sz="5400" dirty="0" smtClean="0"/>
              <a:t>                1914</a:t>
            </a:r>
            <a:endParaRPr lang="en-AU" sz="5400" dirty="0"/>
          </a:p>
        </p:txBody>
      </p:sp>
      <p:sp>
        <p:nvSpPr>
          <p:cNvPr id="4" name="Text Placeholder 3"/>
          <p:cNvSpPr>
            <a:spLocks noGrp="1"/>
          </p:cNvSpPr>
          <p:nvPr>
            <p:ph type="body" idx="1"/>
          </p:nvPr>
        </p:nvSpPr>
        <p:spPr>
          <a:xfrm>
            <a:off x="722313" y="2906713"/>
            <a:ext cx="7772400" cy="1026343"/>
          </a:xfrm>
        </p:spPr>
        <p:txBody>
          <a:bodyPr>
            <a:normAutofit fontScale="92500"/>
          </a:bodyPr>
          <a:lstStyle/>
          <a:p>
            <a:r>
              <a:rPr lang="en-AU" sz="3200" b="1" dirty="0" smtClean="0"/>
              <a:t>           SMS’s Goeben and Breslan berth in                </a:t>
            </a:r>
            <a:r>
              <a:rPr lang="en-AU" sz="3200" dirty="0" smtClean="0"/>
              <a:t>		</a:t>
            </a:r>
            <a:r>
              <a:rPr lang="en-AU" sz="3200" dirty="0"/>
              <a:t> </a:t>
            </a:r>
            <a:r>
              <a:rPr lang="en-AU" sz="3200" dirty="0" smtClean="0"/>
              <a:t>          </a:t>
            </a:r>
            <a:r>
              <a:rPr lang="en-AU" sz="3200" b="1" dirty="0" smtClean="0"/>
              <a:t>Constantinople</a:t>
            </a:r>
            <a:endParaRPr lang="en-AU" sz="3200" b="1" dirty="0"/>
          </a:p>
        </p:txBody>
      </p:sp>
      <p:pic>
        <p:nvPicPr>
          <p:cNvPr id="3074" name="Picture 2" descr="Bundesarchiv DVM 10 Bild-23-61-22, Kleiner Kreuzer &quot;SMS Breslau&quo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700" y="4233108"/>
            <a:ext cx="3142912" cy="22922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large gray warship steams at full speed; thick black smoke pours from its two funnel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59" y="4236199"/>
            <a:ext cx="3312368" cy="2289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500776"/>
          </a:xfrm>
        </p:spPr>
        <p:txBody>
          <a:bodyPr>
            <a:normAutofit/>
          </a:bodyPr>
          <a:lstStyle/>
          <a:p>
            <a:r>
              <a:rPr lang="en-AU" b="1" dirty="0" smtClean="0"/>
              <a:t> </a:t>
            </a:r>
            <a:r>
              <a:rPr lang="en-AU" sz="3600" b="1" dirty="0" smtClean="0"/>
              <a:t>   3 Aug 14 Turkey lays minefields in the  	Dardanelles at 5 metre depth</a:t>
            </a:r>
            <a:endParaRPr lang="en-AU"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266429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www.setterfield.org/Signs/Dardanelle_fortification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636912"/>
            <a:ext cx="2744738" cy="3901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8229600" cy="1872208"/>
          </a:xfrm>
        </p:spPr>
        <p:txBody>
          <a:bodyPr>
            <a:noAutofit/>
          </a:bodyPr>
          <a:lstStyle/>
          <a:p>
            <a:r>
              <a:rPr lang="en-AU" sz="4800" b="1" dirty="0" smtClean="0"/>
              <a:t>3 November  1914 -  Allies 	 		bombard outer forts </a:t>
            </a:r>
            <a:br>
              <a:rPr lang="en-AU" sz="4800" b="1" dirty="0" smtClean="0"/>
            </a:br>
            <a:endParaRPr lang="en-AU" sz="4800" b="1" dirty="0"/>
          </a:p>
        </p:txBody>
      </p:sp>
      <p:sp>
        <p:nvSpPr>
          <p:cNvPr id="3" name="Content Placeholder 2"/>
          <p:cNvSpPr>
            <a:spLocks noGrp="1"/>
          </p:cNvSpPr>
          <p:nvPr>
            <p:ph idx="1"/>
          </p:nvPr>
        </p:nvSpPr>
        <p:spPr>
          <a:xfrm>
            <a:off x="467544" y="3356992"/>
            <a:ext cx="8229600" cy="3273227"/>
          </a:xfrm>
        </p:spPr>
        <p:txBody>
          <a:bodyPr>
            <a:normAutofit fontScale="92500" lnSpcReduction="20000"/>
          </a:bodyPr>
          <a:lstStyle/>
          <a:p>
            <a:endParaRPr lang="en-AU" sz="4000" dirty="0" smtClean="0"/>
          </a:p>
          <a:p>
            <a:r>
              <a:rPr lang="en-AU" sz="4000" dirty="0" smtClean="0"/>
              <a:t>Alerts Turks to unprepared nature of defences</a:t>
            </a:r>
          </a:p>
          <a:p>
            <a:r>
              <a:rPr lang="en-AU" sz="4000" dirty="0" smtClean="0"/>
              <a:t>Ordered by Churchill – test range of defences</a:t>
            </a:r>
          </a:p>
          <a:p>
            <a:r>
              <a:rPr lang="en-AU" sz="4000" dirty="0" smtClean="0"/>
              <a:t>Turks recognise possible invasion</a:t>
            </a:r>
            <a:endParaRPr lang="en-AU" sz="4000" dirty="0"/>
          </a:p>
        </p:txBody>
      </p:sp>
      <p:pic>
        <p:nvPicPr>
          <p:cNvPr id="1028" name="Picture 4" descr="http://3.bp.blogspot.com/-PLjVziCfXiA/VNpS1qpvylI/AAAAAAAADnM/6m4070wzEBk/s1600/fortbomb19feb1915.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700807"/>
            <a:ext cx="3616355" cy="22167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firstworldwarhiddenhistory.files.wordpress.com/2015/03/dardanelles-gun-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290" y="1700808"/>
            <a:ext cx="3036654" cy="2216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2400</TotalTime>
  <Words>1764</Words>
  <Application>Microsoft Office PowerPoint</Application>
  <PresentationFormat>On-screen Show (4:3)</PresentationFormat>
  <Paragraphs>304</Paragraphs>
  <Slides>38</Slides>
  <Notes>24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PowerPoint Presentation</vt:lpstr>
      <vt:lpstr>PowerPoint Presentation</vt:lpstr>
      <vt:lpstr>PowerPoint Presentation</vt:lpstr>
      <vt:lpstr>          The Navy at Gallipoli  </vt:lpstr>
      <vt:lpstr>       APPROACHES TO THE                 DARDANELLES</vt:lpstr>
      <vt:lpstr> Why are they important?</vt:lpstr>
      <vt:lpstr>German Ships Escape British Fleet August                        1914</vt:lpstr>
      <vt:lpstr>    3 Aug 14 Turkey lays minefields in the   Dardanelles at 5 metre depth</vt:lpstr>
      <vt:lpstr>3 November  1914 -  Allies     bombard outer forts  </vt:lpstr>
      <vt:lpstr>    Request to Carden</vt:lpstr>
      <vt:lpstr>Penetration of minefield by B11</vt:lpstr>
      <vt:lpstr>Decision to breach Dardanelles</vt:lpstr>
      <vt:lpstr>19 February, Fleet bombards outer          forts</vt:lpstr>
      <vt:lpstr>   7 March second and offensive    minefield laid in the Dardanelles</vt:lpstr>
      <vt:lpstr>18 March – Main Naval attack</vt:lpstr>
      <vt:lpstr>Bouvet sinks in the offensive         minefield   </vt:lpstr>
      <vt:lpstr>         New Minesweepers</vt:lpstr>
      <vt:lpstr>23 March – Breach not possible             with ships alone</vt:lpstr>
      <vt:lpstr>  Meeting of S/M C.O.s and CMDR Keyes </vt:lpstr>
      <vt:lpstr>  The submarine problem </vt:lpstr>
      <vt:lpstr>AE2 compared to HMAS Onslow  </vt:lpstr>
      <vt:lpstr>    FIRST ATTEMPT – 24 APRIL</vt:lpstr>
      <vt:lpstr>Second attempt – 24 April</vt:lpstr>
      <vt:lpstr> THE ANZAC LANDING</vt:lpstr>
      <vt:lpstr>    AE2 Progress</vt:lpstr>
      <vt:lpstr>        The Sea of Marmara</vt:lpstr>
      <vt:lpstr>PowerPoint Presentation</vt:lpstr>
      <vt:lpstr>SEAMEN SENT TO WORK ON RAILWAY</vt:lpstr>
      <vt:lpstr>4 Deaths: Malaria , Typhoid, Dysentry</vt:lpstr>
      <vt:lpstr>   Further Submarines </vt:lpstr>
      <vt:lpstr>Significance of AE2’s operation</vt:lpstr>
      <vt:lpstr>   Post War</vt:lpstr>
      <vt:lpstr>PowerPoint Presentation</vt:lpstr>
      <vt:lpstr>Search for the wreck of AE2</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Damn the Dardenelles !</dc:title>
  <dc:creator>Reid</dc:creator>
  <cp:lastModifiedBy>user</cp:lastModifiedBy>
  <cp:revision>257</cp:revision>
  <dcterms:created xsi:type="dcterms:W3CDTF">2012-07-04T10:27:54Z</dcterms:created>
  <dcterms:modified xsi:type="dcterms:W3CDTF">2016-03-17T05:43:29Z</dcterms:modified>
</cp:coreProperties>
</file>